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handoutMasterIdLst>
    <p:handoutMasterId r:id="rId59"/>
  </p:handoutMasterIdLst>
  <p:sldIdLst>
    <p:sldId id="256" r:id="rId2"/>
    <p:sldId id="258" r:id="rId3"/>
    <p:sldId id="392" r:id="rId4"/>
    <p:sldId id="373" r:id="rId5"/>
    <p:sldId id="259" r:id="rId6"/>
    <p:sldId id="397" r:id="rId7"/>
    <p:sldId id="304" r:id="rId8"/>
    <p:sldId id="271" r:id="rId9"/>
    <p:sldId id="300" r:id="rId10"/>
    <p:sldId id="261" r:id="rId11"/>
    <p:sldId id="296" r:id="rId12"/>
    <p:sldId id="262" r:id="rId13"/>
    <p:sldId id="278" r:id="rId14"/>
    <p:sldId id="279" r:id="rId15"/>
    <p:sldId id="328" r:id="rId16"/>
    <p:sldId id="393" r:id="rId17"/>
    <p:sldId id="394" r:id="rId18"/>
    <p:sldId id="396" r:id="rId19"/>
    <p:sldId id="395" r:id="rId20"/>
    <p:sldId id="282" r:id="rId21"/>
    <p:sldId id="284" r:id="rId22"/>
    <p:sldId id="359" r:id="rId23"/>
    <p:sldId id="363" r:id="rId24"/>
    <p:sldId id="362" r:id="rId25"/>
    <p:sldId id="364" r:id="rId26"/>
    <p:sldId id="358" r:id="rId27"/>
    <p:sldId id="357" r:id="rId28"/>
    <p:sldId id="354" r:id="rId29"/>
    <p:sldId id="335" r:id="rId30"/>
    <p:sldId id="349" r:id="rId31"/>
    <p:sldId id="355" r:id="rId32"/>
    <p:sldId id="356" r:id="rId33"/>
    <p:sldId id="350" r:id="rId34"/>
    <p:sldId id="353" r:id="rId35"/>
    <p:sldId id="352" r:id="rId36"/>
    <p:sldId id="281" r:id="rId37"/>
    <p:sldId id="347" r:id="rId38"/>
    <p:sldId id="348" r:id="rId39"/>
    <p:sldId id="307" r:id="rId40"/>
    <p:sldId id="280" r:id="rId41"/>
    <p:sldId id="343" r:id="rId42"/>
    <p:sldId id="344" r:id="rId43"/>
    <p:sldId id="345" r:id="rId44"/>
    <p:sldId id="286" r:id="rId45"/>
    <p:sldId id="341" r:id="rId46"/>
    <p:sldId id="366" r:id="rId47"/>
    <p:sldId id="342" r:id="rId48"/>
    <p:sldId id="391" r:id="rId49"/>
    <p:sldId id="324" r:id="rId50"/>
    <p:sldId id="367" r:id="rId51"/>
    <p:sldId id="399" r:id="rId52"/>
    <p:sldId id="400" r:id="rId53"/>
    <p:sldId id="371" r:id="rId54"/>
    <p:sldId id="260" r:id="rId55"/>
    <p:sldId id="369" r:id="rId56"/>
    <p:sldId id="339" r:id="rId57"/>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6501" autoAdjust="0"/>
  </p:normalViewPr>
  <p:slideViewPr>
    <p:cSldViewPr>
      <p:cViewPr>
        <p:scale>
          <a:sx n="50" d="100"/>
          <a:sy n="50" d="100"/>
        </p:scale>
        <p:origin x="-1968" y="-3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2892" y="-108"/>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008704" y="8899328"/>
            <a:ext cx="3066733" cy="468471"/>
          </a:xfrm>
          <a:prstGeom prst="rect">
            <a:avLst/>
          </a:prstGeom>
        </p:spPr>
        <p:txBody>
          <a:bodyPr vert="horz" lIns="93974" tIns="46987" rIns="93974" bIns="46987" rtlCol="0" anchor="b"/>
          <a:lstStyle>
            <a:lvl1pPr algn="r">
              <a:defRPr sz="1300"/>
            </a:lvl1pPr>
          </a:lstStyle>
          <a:p>
            <a:fld id="{A4D9338E-0219-498B-B631-5521563796C6}" type="slidenum">
              <a:rPr lang="en-US" smtClean="0"/>
              <a:t>‹#›</a:t>
            </a:fld>
            <a:endParaRPr lang="en-US" dirty="0"/>
          </a:p>
        </p:txBody>
      </p:sp>
    </p:spTree>
    <p:extLst>
      <p:ext uri="{BB962C8B-B14F-4D97-AF65-F5344CB8AC3E}">
        <p14:creationId xmlns:p14="http://schemas.microsoft.com/office/powerpoint/2010/main" val="4209481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4" tIns="46987" rIns="93974" bIns="46987" rtlCol="0"/>
          <a:lstStyle>
            <a:lvl1pPr algn="l">
              <a:defRPr sz="1300"/>
            </a:lvl1pPr>
          </a:lstStyle>
          <a:p>
            <a:endParaRPr lang="en-US" dirty="0"/>
          </a:p>
        </p:txBody>
      </p:sp>
      <p:sp>
        <p:nvSpPr>
          <p:cNvPr id="3" name="Date Placeholder 2"/>
          <p:cNvSpPr>
            <a:spLocks noGrp="1"/>
          </p:cNvSpPr>
          <p:nvPr>
            <p:ph type="dt" idx="1"/>
          </p:nvPr>
        </p:nvSpPr>
        <p:spPr>
          <a:xfrm>
            <a:off x="4008704" y="0"/>
            <a:ext cx="3066733" cy="468471"/>
          </a:xfrm>
          <a:prstGeom prst="rect">
            <a:avLst/>
          </a:prstGeom>
        </p:spPr>
        <p:txBody>
          <a:bodyPr vert="horz" lIns="93974" tIns="46987" rIns="93974" bIns="46987" rtlCol="0"/>
          <a:lstStyle>
            <a:lvl1pPr algn="r">
              <a:defRPr sz="1300"/>
            </a:lvl1pPr>
          </a:lstStyle>
          <a:p>
            <a:fld id="{97B7C380-5427-494F-886F-A305CC07534C}" type="datetimeFigureOut">
              <a:rPr lang="en-US" smtClean="0"/>
              <a:t>5/26/2023</a:t>
            </a:fld>
            <a:endParaRPr lang="en-US" dirty="0"/>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4" tIns="46987" rIns="93974" bIns="46987" rtlCol="0" anchor="ctr"/>
          <a:lstStyle/>
          <a:p>
            <a:endParaRPr lang="en-US" dirty="0"/>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4" tIns="46987" rIns="93974" bIns="469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68471"/>
          </a:xfrm>
          <a:prstGeom prst="rect">
            <a:avLst/>
          </a:prstGeom>
        </p:spPr>
        <p:txBody>
          <a:bodyPr vert="horz" lIns="93974" tIns="46987" rIns="93974" bIns="4698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08704" y="8899328"/>
            <a:ext cx="3066733" cy="468471"/>
          </a:xfrm>
          <a:prstGeom prst="rect">
            <a:avLst/>
          </a:prstGeom>
        </p:spPr>
        <p:txBody>
          <a:bodyPr vert="horz" lIns="93974" tIns="46987" rIns="93974" bIns="46987" rtlCol="0" anchor="b"/>
          <a:lstStyle>
            <a:lvl1pPr algn="r">
              <a:defRPr sz="1300"/>
            </a:lvl1pPr>
          </a:lstStyle>
          <a:p>
            <a:fld id="{047A3998-D12E-4889-99D3-AE869E2FDB30}" type="slidenum">
              <a:rPr lang="en-US" smtClean="0"/>
              <a:t>‹#›</a:t>
            </a:fld>
            <a:endParaRPr lang="en-US" dirty="0"/>
          </a:p>
        </p:txBody>
      </p:sp>
    </p:spTree>
    <p:extLst>
      <p:ext uri="{BB962C8B-B14F-4D97-AF65-F5344CB8AC3E}">
        <p14:creationId xmlns:p14="http://schemas.microsoft.com/office/powerpoint/2010/main" val="4224916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1</a:t>
            </a:fld>
            <a:endParaRPr lang="en-US" dirty="0"/>
          </a:p>
        </p:txBody>
      </p:sp>
    </p:spTree>
    <p:extLst>
      <p:ext uri="{BB962C8B-B14F-4D97-AF65-F5344CB8AC3E}">
        <p14:creationId xmlns:p14="http://schemas.microsoft.com/office/powerpoint/2010/main" val="195851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a:t>
            </a:r>
            <a:r>
              <a:rPr lang="en-US" baseline="0" dirty="0" smtClean="0"/>
              <a:t> page of our </a:t>
            </a:r>
            <a:r>
              <a:rPr lang="en-US" baseline="0" dirty="0" err="1" smtClean="0"/>
              <a:t>missionlakes</a:t>
            </a:r>
            <a:r>
              <a:rPr lang="en-US" baseline="0" dirty="0" smtClean="0"/>
              <a:t> website…</a:t>
            </a:r>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13</a:t>
            </a:fld>
            <a:endParaRPr lang="en-US"/>
          </a:p>
        </p:txBody>
      </p:sp>
    </p:spTree>
    <p:extLst>
      <p:ext uri="{BB962C8B-B14F-4D97-AF65-F5344CB8AC3E}">
        <p14:creationId xmlns:p14="http://schemas.microsoft.com/office/powerpoint/2010/main" val="1211288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Register and pay for events</a:t>
            </a:r>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14</a:t>
            </a:fld>
            <a:endParaRPr lang="en-US"/>
          </a:p>
        </p:txBody>
      </p:sp>
    </p:spTree>
    <p:extLst>
      <p:ext uri="{BB962C8B-B14F-4D97-AF65-F5344CB8AC3E}">
        <p14:creationId xmlns:p14="http://schemas.microsoft.com/office/powerpoint/2010/main" val="1760399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a:t>
            </a:r>
            <a:r>
              <a:rPr lang="en-US" baseline="0" dirty="0" smtClean="0"/>
              <a:t> links to DNR website, and county websites…</a:t>
            </a:r>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15</a:t>
            </a:fld>
            <a:endParaRPr lang="en-US"/>
          </a:p>
        </p:txBody>
      </p:sp>
    </p:spTree>
    <p:extLst>
      <p:ext uri="{BB962C8B-B14F-4D97-AF65-F5344CB8AC3E}">
        <p14:creationId xmlns:p14="http://schemas.microsoft.com/office/powerpoint/2010/main" val="203842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Joe Berger – donated proceeds back to MLA</a:t>
            </a:r>
          </a:p>
        </p:txBody>
      </p:sp>
      <p:sp>
        <p:nvSpPr>
          <p:cNvPr id="4" name="Slide Number Placeholder 3"/>
          <p:cNvSpPr>
            <a:spLocks noGrp="1"/>
          </p:cNvSpPr>
          <p:nvPr>
            <p:ph type="sldNum" sz="quarter" idx="10"/>
          </p:nvPr>
        </p:nvSpPr>
        <p:spPr/>
        <p:txBody>
          <a:bodyPr/>
          <a:lstStyle/>
          <a:p>
            <a:fld id="{047A3998-D12E-4889-99D3-AE869E2FDB30}" type="slidenum">
              <a:rPr lang="en-US" smtClean="0"/>
              <a:t>20</a:t>
            </a:fld>
            <a:endParaRPr lang="en-US"/>
          </a:p>
        </p:txBody>
      </p:sp>
    </p:spTree>
    <p:extLst>
      <p:ext uri="{BB962C8B-B14F-4D97-AF65-F5344CB8AC3E}">
        <p14:creationId xmlns:p14="http://schemas.microsoft.com/office/powerpoint/2010/main" val="4188043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Announced</a:t>
            </a:r>
            <a:r>
              <a:rPr lang="en-US" baseline="0" dirty="0" smtClean="0"/>
              <a:t> on our website, emails sent out –opportunity to learn about the lake, meet your neighbors and board members and get a free cup of coffee</a:t>
            </a:r>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21</a:t>
            </a:fld>
            <a:endParaRPr lang="en-US"/>
          </a:p>
        </p:txBody>
      </p:sp>
    </p:spTree>
    <p:extLst>
      <p:ext uri="{BB962C8B-B14F-4D97-AF65-F5344CB8AC3E}">
        <p14:creationId xmlns:p14="http://schemas.microsoft.com/office/powerpoint/2010/main" val="2296227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Volunteer efforts</a:t>
            </a:r>
            <a:r>
              <a:rPr lang="en-US" baseline="0" dirty="0" smtClean="0"/>
              <a:t> to hand deliver luminary kits to everyone on our lakes.</a:t>
            </a:r>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22</a:t>
            </a:fld>
            <a:endParaRPr lang="en-US"/>
          </a:p>
        </p:txBody>
      </p:sp>
    </p:spTree>
    <p:extLst>
      <p:ext uri="{BB962C8B-B14F-4D97-AF65-F5344CB8AC3E}">
        <p14:creationId xmlns:p14="http://schemas.microsoft.com/office/powerpoint/2010/main" val="2965138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picked a few of the photos we got from the parade participants, but this is one of our favorites.</a:t>
            </a:r>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23</a:t>
            </a:fld>
            <a:endParaRPr lang="en-US"/>
          </a:p>
        </p:txBody>
      </p:sp>
    </p:spTree>
    <p:extLst>
      <p:ext uri="{BB962C8B-B14F-4D97-AF65-F5344CB8AC3E}">
        <p14:creationId xmlns:p14="http://schemas.microsoft.com/office/powerpoint/2010/main" val="2354072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many more on our website…</a:t>
            </a:r>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24</a:t>
            </a:fld>
            <a:endParaRPr lang="en-US"/>
          </a:p>
        </p:txBody>
      </p:sp>
    </p:spTree>
    <p:extLst>
      <p:ext uri="{BB962C8B-B14F-4D97-AF65-F5344CB8AC3E}">
        <p14:creationId xmlns:p14="http://schemas.microsoft.com/office/powerpoint/2010/main" val="2868872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25</a:t>
            </a:fld>
            <a:endParaRPr lang="en-US"/>
          </a:p>
        </p:txBody>
      </p:sp>
    </p:spTree>
    <p:extLst>
      <p:ext uri="{BB962C8B-B14F-4D97-AF65-F5344CB8AC3E}">
        <p14:creationId xmlns:p14="http://schemas.microsoft.com/office/powerpoint/2010/main" val="800768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26</a:t>
            </a:fld>
            <a:endParaRPr lang="en-US"/>
          </a:p>
        </p:txBody>
      </p:sp>
    </p:spTree>
    <p:extLst>
      <p:ext uri="{BB962C8B-B14F-4D97-AF65-F5344CB8AC3E}">
        <p14:creationId xmlns:p14="http://schemas.microsoft.com/office/powerpoint/2010/main" val="112364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Barb</a:t>
            </a:r>
            <a:r>
              <a:rPr lang="en-US" baseline="0" dirty="0" smtClean="0"/>
              <a:t> </a:t>
            </a:r>
            <a:r>
              <a:rPr lang="en-US" baseline="0" dirty="0" err="1" smtClean="0"/>
              <a:t>Woese</a:t>
            </a:r>
            <a:r>
              <a:rPr lang="en-US" baseline="0" dirty="0" smtClean="0"/>
              <a:t> for setting up coffee and donuts.</a:t>
            </a:r>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2</a:t>
            </a:fld>
            <a:endParaRPr lang="en-US"/>
          </a:p>
        </p:txBody>
      </p:sp>
    </p:spTree>
    <p:extLst>
      <p:ext uri="{BB962C8B-B14F-4D97-AF65-F5344CB8AC3E}">
        <p14:creationId xmlns:p14="http://schemas.microsoft.com/office/powerpoint/2010/main" val="1657276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Incredible</a:t>
            </a:r>
            <a:r>
              <a:rPr lang="en-US" baseline="0" dirty="0" smtClean="0"/>
              <a:t> local sponsors</a:t>
            </a:r>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29</a:t>
            </a:fld>
            <a:endParaRPr lang="en-US"/>
          </a:p>
        </p:txBody>
      </p:sp>
    </p:spTree>
    <p:extLst>
      <p:ext uri="{BB962C8B-B14F-4D97-AF65-F5344CB8AC3E}">
        <p14:creationId xmlns:p14="http://schemas.microsoft.com/office/powerpoint/2010/main" val="897700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Vexilar</a:t>
            </a:r>
            <a:r>
              <a:rPr lang="en-US" dirty="0" smtClean="0"/>
              <a:t>….from another new local</a:t>
            </a:r>
            <a:r>
              <a:rPr lang="en-US" baseline="0" dirty="0" smtClean="0"/>
              <a:t> donor this year </a:t>
            </a:r>
            <a:r>
              <a:rPr lang="en-US" dirty="0" smtClean="0"/>
              <a:t>Great Northern Paint &amp; Pre-Finish </a:t>
            </a:r>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30</a:t>
            </a:fld>
            <a:endParaRPr lang="en-US"/>
          </a:p>
        </p:txBody>
      </p:sp>
    </p:spTree>
    <p:extLst>
      <p:ext uri="{BB962C8B-B14F-4D97-AF65-F5344CB8AC3E}">
        <p14:creationId xmlns:p14="http://schemas.microsoft.com/office/powerpoint/2010/main" val="3247158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47A3998-D12E-4889-99D3-AE869E2FDB30}" type="slidenum">
              <a:rPr lang="en-US" smtClean="0"/>
              <a:t>36</a:t>
            </a:fld>
            <a:endParaRPr lang="en-US"/>
          </a:p>
        </p:txBody>
      </p:sp>
    </p:spTree>
    <p:extLst>
      <p:ext uri="{BB962C8B-B14F-4D97-AF65-F5344CB8AC3E}">
        <p14:creationId xmlns:p14="http://schemas.microsoft.com/office/powerpoint/2010/main" val="4215003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Warned not to read too much into this until all the analysis is completed. General terms,</a:t>
            </a:r>
            <a:r>
              <a:rPr lang="en-US" baseline="0" dirty="0" smtClean="0"/>
              <a:t> based on # of fish only</a:t>
            </a:r>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37</a:t>
            </a:fld>
            <a:endParaRPr lang="en-US"/>
          </a:p>
        </p:txBody>
      </p:sp>
    </p:spTree>
    <p:extLst>
      <p:ext uri="{BB962C8B-B14F-4D97-AF65-F5344CB8AC3E}">
        <p14:creationId xmlns:p14="http://schemas.microsoft.com/office/powerpoint/2010/main" val="1963407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39</a:t>
            </a:fld>
            <a:endParaRPr lang="en-US"/>
          </a:p>
        </p:txBody>
      </p:sp>
    </p:spTree>
    <p:extLst>
      <p:ext uri="{BB962C8B-B14F-4D97-AF65-F5344CB8AC3E}">
        <p14:creationId xmlns:p14="http://schemas.microsoft.com/office/powerpoint/2010/main" val="1768531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40</a:t>
            </a:fld>
            <a:endParaRPr lang="en-US"/>
          </a:p>
        </p:txBody>
      </p:sp>
    </p:spTree>
    <p:extLst>
      <p:ext uri="{BB962C8B-B14F-4D97-AF65-F5344CB8AC3E}">
        <p14:creationId xmlns:p14="http://schemas.microsoft.com/office/powerpoint/2010/main" val="1947678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why….fishing tournament held on both our lakes in</a:t>
            </a:r>
            <a:r>
              <a:rPr lang="en-US" baseline="0" dirty="0" smtClean="0"/>
              <a:t> 2022</a:t>
            </a:r>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41</a:t>
            </a:fld>
            <a:endParaRPr lang="en-US"/>
          </a:p>
        </p:txBody>
      </p:sp>
    </p:spTree>
    <p:extLst>
      <p:ext uri="{BB962C8B-B14F-4D97-AF65-F5344CB8AC3E}">
        <p14:creationId xmlns:p14="http://schemas.microsoft.com/office/powerpoint/2010/main" val="3937907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Fishing tournament boats</a:t>
            </a:r>
            <a:r>
              <a:rPr lang="en-US" baseline="0" dirty="0" smtClean="0"/>
              <a:t> were at Horseshoe Lake, then came over to Mission Lakes. Horseshoe is infested with Zebra Mussels</a:t>
            </a:r>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43</a:t>
            </a:fld>
            <a:endParaRPr lang="en-US"/>
          </a:p>
        </p:txBody>
      </p:sp>
    </p:spTree>
    <p:extLst>
      <p:ext uri="{BB962C8B-B14F-4D97-AF65-F5344CB8AC3E}">
        <p14:creationId xmlns:p14="http://schemas.microsoft.com/office/powerpoint/2010/main" val="1127024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44</a:t>
            </a:fld>
            <a:endParaRPr lang="en-US"/>
          </a:p>
        </p:txBody>
      </p:sp>
    </p:spTree>
    <p:extLst>
      <p:ext uri="{BB962C8B-B14F-4D97-AF65-F5344CB8AC3E}">
        <p14:creationId xmlns:p14="http://schemas.microsoft.com/office/powerpoint/2010/main" val="3882744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45</a:t>
            </a:fld>
            <a:endParaRPr lang="en-US"/>
          </a:p>
        </p:txBody>
      </p:sp>
    </p:spTree>
    <p:extLst>
      <p:ext uri="{BB962C8B-B14F-4D97-AF65-F5344CB8AC3E}">
        <p14:creationId xmlns:p14="http://schemas.microsoft.com/office/powerpoint/2010/main" val="3882744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Gail</a:t>
            </a:r>
            <a:r>
              <a:rPr lang="en-US" baseline="0" dirty="0" smtClean="0"/>
              <a:t> was not able to attend annual meeting or provide financials due to family needs</a:t>
            </a:r>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5</a:t>
            </a:fld>
            <a:endParaRPr lang="en-US"/>
          </a:p>
        </p:txBody>
      </p:sp>
    </p:spTree>
    <p:extLst>
      <p:ext uri="{BB962C8B-B14F-4D97-AF65-F5344CB8AC3E}">
        <p14:creationId xmlns:p14="http://schemas.microsoft.com/office/powerpoint/2010/main" val="24971034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Bruce </a:t>
            </a:r>
            <a:r>
              <a:rPr lang="en-US" dirty="0" err="1" smtClean="0"/>
              <a:t>Addleman</a:t>
            </a:r>
            <a:r>
              <a:rPr lang="en-US" dirty="0" smtClean="0"/>
              <a:t> &amp; </a:t>
            </a:r>
            <a:r>
              <a:rPr lang="en-US" dirty="0" err="1" smtClean="0"/>
              <a:t>ochowski</a:t>
            </a:r>
            <a:r>
              <a:rPr lang="en-US" baseline="0" dirty="0" smtClean="0"/>
              <a:t> family????? </a:t>
            </a:r>
            <a:r>
              <a:rPr lang="en-US" dirty="0" smtClean="0"/>
              <a:t>Will work to post this link on our website</a:t>
            </a:r>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46</a:t>
            </a:fld>
            <a:endParaRPr lang="en-US"/>
          </a:p>
        </p:txBody>
      </p:sp>
    </p:spTree>
    <p:extLst>
      <p:ext uri="{BB962C8B-B14F-4D97-AF65-F5344CB8AC3E}">
        <p14:creationId xmlns:p14="http://schemas.microsoft.com/office/powerpoint/2010/main" val="1458611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49</a:t>
            </a:fld>
            <a:endParaRPr lang="en-US" dirty="0"/>
          </a:p>
        </p:txBody>
      </p:sp>
    </p:spTree>
    <p:extLst>
      <p:ext uri="{BB962C8B-B14F-4D97-AF65-F5344CB8AC3E}">
        <p14:creationId xmlns:p14="http://schemas.microsoft.com/office/powerpoint/2010/main" val="741756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53</a:t>
            </a:fld>
            <a:endParaRPr lang="en-US"/>
          </a:p>
        </p:txBody>
      </p:sp>
    </p:spTree>
    <p:extLst>
      <p:ext uri="{BB962C8B-B14F-4D97-AF65-F5344CB8AC3E}">
        <p14:creationId xmlns:p14="http://schemas.microsoft.com/office/powerpoint/2010/main" val="4204504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effort to</a:t>
            </a:r>
            <a:r>
              <a:rPr lang="en-US" baseline="0" dirty="0" smtClean="0"/>
              <a:t> provide timely communications &amp; reduce costs </a:t>
            </a:r>
            <a:r>
              <a:rPr lang="en-US" dirty="0" smtClean="0"/>
              <a:t>Volunteers &amp; Board members</a:t>
            </a:r>
            <a:r>
              <a:rPr lang="en-US" baseline="0" dirty="0" smtClean="0"/>
              <a:t> h</a:t>
            </a:r>
            <a:r>
              <a:rPr lang="en-US" dirty="0" smtClean="0"/>
              <a:t>and</a:t>
            </a:r>
            <a:r>
              <a:rPr lang="en-US" baseline="0" dirty="0" smtClean="0"/>
              <a:t> delivered to lakeshore property owners a survey asking for your updated contact information.  Email addresses and given we are not all full time residents, your mailing address &amp; cabin address. Results of this effort = 45- 55 responses </a:t>
            </a:r>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54</a:t>
            </a:fld>
            <a:endParaRPr lang="en-US" dirty="0"/>
          </a:p>
        </p:txBody>
      </p:sp>
    </p:spTree>
    <p:extLst>
      <p:ext uri="{BB962C8B-B14F-4D97-AF65-F5344CB8AC3E}">
        <p14:creationId xmlns:p14="http://schemas.microsoft.com/office/powerpoint/2010/main" val="13594409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expenses</a:t>
            </a:r>
            <a:r>
              <a:rPr lang="en-US" baseline="0" dirty="0" smtClean="0"/>
              <a:t> dropped from $39,586 in 2021 to 28,328 and  dues and contributions were up over 2021, In 2021 contributions = $17,728.07 Dues $2040 = $19,768.07 </a:t>
            </a:r>
          </a:p>
          <a:p>
            <a:r>
              <a:rPr lang="en-US" baseline="0" dirty="0" smtClean="0"/>
              <a:t>2022 contributions =22,105.07 Dues =2478.24 total = $24,583.31</a:t>
            </a:r>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55</a:t>
            </a:fld>
            <a:endParaRPr lang="en-US"/>
          </a:p>
        </p:txBody>
      </p:sp>
    </p:spTree>
    <p:extLst>
      <p:ext uri="{BB962C8B-B14F-4D97-AF65-F5344CB8AC3E}">
        <p14:creationId xmlns:p14="http://schemas.microsoft.com/office/powerpoint/2010/main" val="562766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Objectives</a:t>
            </a:r>
            <a:r>
              <a:rPr lang="en-US" baseline="0" dirty="0" smtClean="0"/>
              <a:t> created from input/feedback from attendees at Sept 2021 annual meeting, door to door ‘contact’ campaign – Sept 2021</a:t>
            </a:r>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7</a:t>
            </a:fld>
            <a:endParaRPr lang="en-US"/>
          </a:p>
        </p:txBody>
      </p:sp>
    </p:spTree>
    <p:extLst>
      <p:ext uri="{BB962C8B-B14F-4D97-AF65-F5344CB8AC3E}">
        <p14:creationId xmlns:p14="http://schemas.microsoft.com/office/powerpoint/2010/main" val="1761378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8</a:t>
            </a:fld>
            <a:endParaRPr lang="en-US"/>
          </a:p>
        </p:txBody>
      </p:sp>
    </p:spTree>
    <p:extLst>
      <p:ext uri="{BB962C8B-B14F-4D97-AF65-F5344CB8AC3E}">
        <p14:creationId xmlns:p14="http://schemas.microsoft.com/office/powerpoint/2010/main" val="2747322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9</a:t>
            </a:fld>
            <a:endParaRPr lang="en-US"/>
          </a:p>
        </p:txBody>
      </p:sp>
    </p:spTree>
    <p:extLst>
      <p:ext uri="{BB962C8B-B14F-4D97-AF65-F5344CB8AC3E}">
        <p14:creationId xmlns:p14="http://schemas.microsoft.com/office/powerpoint/2010/main" val="2534955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Cost of printing/mailing</a:t>
            </a:r>
            <a:r>
              <a:rPr lang="en-US" baseline="0" dirty="0" smtClean="0"/>
              <a:t> 2x/</a:t>
            </a:r>
            <a:r>
              <a:rPr lang="en-US" baseline="0" dirty="0" err="1" smtClean="0"/>
              <a:t>yr</a:t>
            </a:r>
            <a:r>
              <a:rPr lang="en-US" baseline="0" dirty="0" smtClean="0"/>
              <a:t> over the past 2 years = $2216 per year for 2 Newsletters per year</a:t>
            </a:r>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10</a:t>
            </a:fld>
            <a:endParaRPr lang="en-US"/>
          </a:p>
        </p:txBody>
      </p:sp>
    </p:spTree>
    <p:extLst>
      <p:ext uri="{BB962C8B-B14F-4D97-AF65-F5344CB8AC3E}">
        <p14:creationId xmlns:p14="http://schemas.microsoft.com/office/powerpoint/2010/main" val="2541779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A3998-D12E-4889-99D3-AE869E2FDB30}" type="slidenum">
              <a:rPr lang="en-US" smtClean="0"/>
              <a:t>11</a:t>
            </a:fld>
            <a:endParaRPr lang="en-US"/>
          </a:p>
        </p:txBody>
      </p:sp>
    </p:spTree>
    <p:extLst>
      <p:ext uri="{BB962C8B-B14F-4D97-AF65-F5344CB8AC3E}">
        <p14:creationId xmlns:p14="http://schemas.microsoft.com/office/powerpoint/2010/main" val="1087601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Mission Lakes Logo Wear – Red Threads</a:t>
            </a:r>
            <a:endParaRPr lang="en-US" dirty="0"/>
          </a:p>
        </p:txBody>
      </p:sp>
      <p:sp>
        <p:nvSpPr>
          <p:cNvPr id="4" name="Slide Number Placeholder 3"/>
          <p:cNvSpPr>
            <a:spLocks noGrp="1"/>
          </p:cNvSpPr>
          <p:nvPr>
            <p:ph type="sldNum" sz="quarter" idx="10"/>
          </p:nvPr>
        </p:nvSpPr>
        <p:spPr/>
        <p:txBody>
          <a:bodyPr/>
          <a:lstStyle/>
          <a:p>
            <a:fld id="{047A3998-D12E-4889-99D3-AE869E2FDB30}" type="slidenum">
              <a:rPr lang="en-US" smtClean="0"/>
              <a:t>12</a:t>
            </a:fld>
            <a:endParaRPr lang="en-US"/>
          </a:p>
        </p:txBody>
      </p:sp>
    </p:spTree>
    <p:extLst>
      <p:ext uri="{BB962C8B-B14F-4D97-AF65-F5344CB8AC3E}">
        <p14:creationId xmlns:p14="http://schemas.microsoft.com/office/powerpoint/2010/main" val="2052216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307E8A-924D-4495-BADB-E3DFE1588FC9}" type="datetimeFigureOut">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635FCA-4913-4216-AF3C-D8AE184DB8C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07E8A-924D-4495-BADB-E3DFE1588FC9}" type="datetimeFigureOut">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635FCA-4913-4216-AF3C-D8AE184DB8C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07E8A-924D-4495-BADB-E3DFE1588FC9}" type="datetimeFigureOut">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635FCA-4913-4216-AF3C-D8AE184DB8C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07E8A-924D-4495-BADB-E3DFE1588FC9}" type="datetimeFigureOut">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635FCA-4913-4216-AF3C-D8AE184DB8C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307E8A-924D-4495-BADB-E3DFE1588FC9}" type="datetimeFigureOut">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635FCA-4913-4216-AF3C-D8AE184DB8C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307E8A-924D-4495-BADB-E3DFE1588FC9}" type="datetimeFigureOut">
              <a:rPr lang="en-US" smtClean="0"/>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635FCA-4913-4216-AF3C-D8AE184DB8C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307E8A-924D-4495-BADB-E3DFE1588FC9}" type="datetimeFigureOut">
              <a:rPr lang="en-US" smtClean="0"/>
              <a:t>5/26/2023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635FCA-4913-4216-AF3C-D8AE184DB8C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307E8A-924D-4495-BADB-E3DFE1588FC9}" type="datetimeFigureOut">
              <a:rPr lang="en-US" smtClean="0"/>
              <a:t>5/26/2023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635FCA-4913-4216-AF3C-D8AE184DB8C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07E8A-924D-4495-BADB-E3DFE1588FC9}" type="datetimeFigureOut">
              <a:rPr lang="en-US" smtClean="0"/>
              <a:t>5/26/2023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635FCA-4913-4216-AF3C-D8AE184DB8C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07E8A-924D-4495-BADB-E3DFE1588FC9}" type="datetimeFigureOut">
              <a:rPr lang="en-US" smtClean="0"/>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635FCA-4913-4216-AF3C-D8AE184DB8CE}"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A307E8A-924D-4495-BADB-E3DFE1588FC9}" type="datetimeFigureOut">
              <a:rPr lang="en-US" smtClean="0"/>
              <a:t>5/26/2023</a:t>
            </a:fld>
            <a:endParaRPr lang="en-US" dirty="0"/>
          </a:p>
        </p:txBody>
      </p:sp>
      <p:sp>
        <p:nvSpPr>
          <p:cNvPr id="9" name="Slide Number Placeholder 8"/>
          <p:cNvSpPr>
            <a:spLocks noGrp="1"/>
          </p:cNvSpPr>
          <p:nvPr>
            <p:ph type="sldNum" sz="quarter" idx="11"/>
          </p:nvPr>
        </p:nvSpPr>
        <p:spPr/>
        <p:txBody>
          <a:bodyPr/>
          <a:lstStyle/>
          <a:p>
            <a:fld id="{07635FCA-4913-4216-AF3C-D8AE184DB8CE}"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7635FCA-4913-4216-AF3C-D8AE184DB8CE}"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A307E8A-924D-4495-BADB-E3DFE1588FC9}" type="datetimeFigureOut">
              <a:rPr lang="en-US" smtClean="0"/>
              <a:t>5/26/2023</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issionlakesassociation.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mailto:missionlakesmn@gmail.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missionlakesmn@gmai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missionlakesmn@gmail.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Mission Lakes Association Annual Meeting</a:t>
            </a:r>
            <a:endParaRPr lang="en-US" dirty="0"/>
          </a:p>
        </p:txBody>
      </p:sp>
      <p:sp>
        <p:nvSpPr>
          <p:cNvPr id="3" name="Subtitle 2"/>
          <p:cNvSpPr>
            <a:spLocks noGrp="1"/>
          </p:cNvSpPr>
          <p:nvPr>
            <p:ph type="subTitle" idx="1"/>
          </p:nvPr>
        </p:nvSpPr>
        <p:spPr/>
        <p:txBody>
          <a:bodyPr/>
          <a:lstStyle/>
          <a:p>
            <a:r>
              <a:rPr lang="en-US" dirty="0" smtClean="0"/>
              <a:t>May 27</a:t>
            </a:r>
            <a:r>
              <a:rPr lang="en-US" baseline="30000" dirty="0" smtClean="0"/>
              <a:t>th</a:t>
            </a:r>
            <a:r>
              <a:rPr lang="en-US" dirty="0" smtClean="0"/>
              <a:t>, 2023</a:t>
            </a:r>
          </a:p>
          <a:p>
            <a:r>
              <a:rPr lang="en-US" dirty="0" smtClean="0"/>
              <a:t>Mission Park Pavilion</a:t>
            </a:r>
            <a:endParaRPr lang="en-US" dirty="0"/>
          </a:p>
        </p:txBody>
      </p:sp>
    </p:spTree>
    <p:extLst>
      <p:ext uri="{BB962C8B-B14F-4D97-AF65-F5344CB8AC3E}">
        <p14:creationId xmlns:p14="http://schemas.microsoft.com/office/powerpoint/2010/main" val="617270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4400" dirty="0" smtClean="0"/>
              <a:t>Communications – </a:t>
            </a:r>
            <a:r>
              <a:rPr lang="en-US" sz="4400" dirty="0"/>
              <a:t/>
            </a:r>
            <a:br>
              <a:rPr lang="en-US" sz="4400" dirty="0"/>
            </a:br>
            <a:r>
              <a:rPr lang="en-US" sz="4400" dirty="0" smtClean="0"/>
              <a:t>Mission Bell Newsletter</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2800" dirty="0" smtClean="0"/>
              <a:t>Mailed out 2 times/year to </a:t>
            </a:r>
            <a:r>
              <a:rPr lang="en-US" sz="2800" i="1" dirty="0" smtClean="0"/>
              <a:t>all</a:t>
            </a:r>
            <a:r>
              <a:rPr lang="en-US" sz="2800" dirty="0" smtClean="0"/>
              <a:t> lakeshore owners </a:t>
            </a:r>
          </a:p>
          <a:p>
            <a:pPr lvl="1"/>
            <a:r>
              <a:rPr lang="en-US" sz="2600" dirty="0" smtClean="0"/>
              <a:t>Inform and educate</a:t>
            </a:r>
          </a:p>
          <a:p>
            <a:pPr lvl="1"/>
            <a:r>
              <a:rPr lang="en-US" sz="2600" dirty="0" smtClean="0"/>
              <a:t>Key component for membership drive/donations</a:t>
            </a:r>
          </a:p>
          <a:p>
            <a:r>
              <a:rPr lang="en-US" sz="2800" dirty="0" smtClean="0"/>
              <a:t>Strongly urged to continue mailing</a:t>
            </a:r>
          </a:p>
          <a:p>
            <a:pPr lvl="1"/>
            <a:r>
              <a:rPr lang="en-US" sz="2600" dirty="0" smtClean="0"/>
              <a:t>Non-technical residents </a:t>
            </a:r>
            <a:endParaRPr lang="en-US" sz="2400" dirty="0" smtClean="0"/>
          </a:p>
          <a:p>
            <a:r>
              <a:rPr lang="en-US" sz="2800" dirty="0" smtClean="0"/>
              <a:t>Despite cost of printing/collating/mailing </a:t>
            </a:r>
          </a:p>
          <a:p>
            <a:pPr lvl="1"/>
            <a:r>
              <a:rPr lang="en-US" sz="2600" dirty="0" smtClean="0"/>
              <a:t>Average cost = $2216/year (past 2 years)</a:t>
            </a:r>
          </a:p>
          <a:p>
            <a:pPr lvl="1"/>
            <a:r>
              <a:rPr lang="en-US" sz="2600" dirty="0" smtClean="0"/>
              <a:t>2022 - $250 educational grants/lake no longer available. </a:t>
            </a:r>
          </a:p>
          <a:p>
            <a:pPr lvl="2"/>
            <a:r>
              <a:rPr lang="en-US" sz="2400" dirty="0" smtClean="0"/>
              <a:t>Loss of $500 per year to offset costs</a:t>
            </a:r>
          </a:p>
          <a:p>
            <a:pPr marL="114300" indent="0">
              <a:buNone/>
            </a:pPr>
            <a:endParaRPr lang="en-US" sz="2800" dirty="0" smtClean="0"/>
          </a:p>
        </p:txBody>
      </p:sp>
    </p:spTree>
    <p:extLst>
      <p:ext uri="{BB962C8B-B14F-4D97-AF65-F5344CB8AC3E}">
        <p14:creationId xmlns:p14="http://schemas.microsoft.com/office/powerpoint/2010/main" val="903907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Mission Bell</a:t>
            </a:r>
            <a:endParaRPr lang="en-US" dirty="0"/>
          </a:p>
        </p:txBody>
      </p:sp>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0504" y="1600200"/>
            <a:ext cx="7493392" cy="4800600"/>
          </a:xfrm>
        </p:spPr>
      </p:pic>
    </p:spTree>
    <p:extLst>
      <p:ext uri="{BB962C8B-B14F-4D97-AF65-F5344CB8AC3E}">
        <p14:creationId xmlns:p14="http://schemas.microsoft.com/office/powerpoint/2010/main" val="3594761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Communications – Website</a:t>
            </a:r>
            <a:r>
              <a:rPr lang="en-US" sz="2800" dirty="0" smtClean="0"/>
              <a:t/>
            </a:r>
            <a:br>
              <a:rPr lang="en-US" sz="2800" dirty="0" smtClean="0"/>
            </a:br>
            <a:r>
              <a:rPr lang="en-US" sz="2800" dirty="0" smtClean="0">
                <a:hlinkClick r:id="rId3"/>
              </a:rPr>
              <a:t>www.missionlakesassociation.org</a:t>
            </a:r>
            <a:r>
              <a:rPr lang="en-US" sz="2800" dirty="0" smtClean="0"/>
              <a:t>  </a:t>
            </a:r>
            <a:endParaRPr lang="en-US" sz="2800" dirty="0"/>
          </a:p>
        </p:txBody>
      </p:sp>
      <p:sp>
        <p:nvSpPr>
          <p:cNvPr id="3" name="Content Placeholder 2"/>
          <p:cNvSpPr>
            <a:spLocks noGrp="1"/>
          </p:cNvSpPr>
          <p:nvPr>
            <p:ph idx="1"/>
          </p:nvPr>
        </p:nvSpPr>
        <p:spPr/>
        <p:txBody>
          <a:bodyPr>
            <a:normAutofit/>
          </a:bodyPr>
          <a:lstStyle/>
          <a:p>
            <a:r>
              <a:rPr lang="en-US" sz="2800" dirty="0" smtClean="0"/>
              <a:t>Re-established our domain name!</a:t>
            </a:r>
          </a:p>
          <a:p>
            <a:r>
              <a:rPr lang="en-US" sz="2800" dirty="0" smtClean="0"/>
              <a:t>Share lakeshore information &amp; updates</a:t>
            </a:r>
          </a:p>
          <a:p>
            <a:r>
              <a:rPr lang="en-US" sz="2800" dirty="0" smtClean="0"/>
              <a:t>Renew membership/donate on-line</a:t>
            </a:r>
          </a:p>
          <a:p>
            <a:r>
              <a:rPr lang="en-US" sz="2800" dirty="0" smtClean="0"/>
              <a:t>Register for events </a:t>
            </a:r>
          </a:p>
          <a:p>
            <a:r>
              <a:rPr lang="en-US" sz="2800" dirty="0" smtClean="0"/>
              <a:t>Share our history/newsletters/board meeting minutes</a:t>
            </a:r>
          </a:p>
          <a:p>
            <a:pPr marL="114300" indent="0">
              <a:buNone/>
            </a:pPr>
            <a:endParaRPr lang="en-US" sz="2800" dirty="0"/>
          </a:p>
          <a:p>
            <a:endParaRPr lang="en-US" sz="2800" dirty="0" smtClean="0"/>
          </a:p>
          <a:p>
            <a:endParaRPr lang="en-US" sz="2800" dirty="0" smtClean="0"/>
          </a:p>
          <a:p>
            <a:endParaRPr lang="en-US" sz="2800" dirty="0" smtClean="0"/>
          </a:p>
          <a:p>
            <a:endParaRPr lang="en-US" sz="2800" dirty="0" smtClean="0"/>
          </a:p>
          <a:p>
            <a:pPr marL="114300" indent="0">
              <a:buNone/>
            </a:pPr>
            <a:endParaRPr lang="en-US" sz="2800" dirty="0"/>
          </a:p>
        </p:txBody>
      </p:sp>
    </p:spTree>
    <p:extLst>
      <p:ext uri="{BB962C8B-B14F-4D97-AF65-F5344CB8AC3E}">
        <p14:creationId xmlns:p14="http://schemas.microsoft.com/office/powerpoint/2010/main" val="1504529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missionlakesassociation.org </a:t>
            </a:r>
            <a:endParaRPr lang="en-US" sz="3200" dirty="0"/>
          </a:p>
        </p:txBody>
      </p:sp>
      <p:pic>
        <p:nvPicPr>
          <p:cNvPr id="4" name="Content Placeholder 3" descr="Mission Lakes Association - Google Chrome"/>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1524000"/>
            <a:ext cx="8775700" cy="4724400"/>
          </a:xfrm>
        </p:spPr>
      </p:pic>
    </p:spTree>
    <p:extLst>
      <p:ext uri="{BB962C8B-B14F-4D97-AF65-F5344CB8AC3E}">
        <p14:creationId xmlns:p14="http://schemas.microsoft.com/office/powerpoint/2010/main" val="984721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missionlakesassociation.org</a:t>
            </a:r>
            <a:endParaRPr lang="en-US" sz="3200" dirty="0"/>
          </a:p>
        </p:txBody>
      </p:sp>
      <p:pic>
        <p:nvPicPr>
          <p:cNvPr id="5" name="Content Placeholder 4" descr="Events — Mission Lakes Association - Google Chrom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4297" y="1295400"/>
            <a:ext cx="7988709" cy="4953000"/>
          </a:xfrm>
        </p:spPr>
      </p:pic>
    </p:spTree>
    <p:extLst>
      <p:ext uri="{BB962C8B-B14F-4D97-AF65-F5344CB8AC3E}">
        <p14:creationId xmlns:p14="http://schemas.microsoft.com/office/powerpoint/2010/main" val="1767062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missionlakesassociation.org</a:t>
            </a:r>
            <a:endParaRPr lang="en-US" sz="3200" dirty="0"/>
          </a:p>
        </p:txBody>
      </p:sp>
      <p:pic>
        <p:nvPicPr>
          <p:cNvPr id="4" name="Content Placeholder 3" descr="The Lake — Mission Lakes Association - Google Chrom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371600"/>
            <a:ext cx="7620000" cy="4680014"/>
          </a:xfrm>
        </p:spPr>
      </p:pic>
    </p:spTree>
    <p:extLst>
      <p:ext uri="{BB962C8B-B14F-4D97-AF65-F5344CB8AC3E}">
        <p14:creationId xmlns:p14="http://schemas.microsoft.com/office/powerpoint/2010/main" val="859465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2022 MLA Survey - December</a:t>
            </a:r>
            <a:endParaRPr lang="en-US" dirty="0"/>
          </a:p>
        </p:txBody>
      </p:sp>
      <p:sp>
        <p:nvSpPr>
          <p:cNvPr id="3" name="Content Placeholder 2"/>
          <p:cNvSpPr>
            <a:spLocks noGrp="1"/>
          </p:cNvSpPr>
          <p:nvPr>
            <p:ph idx="1"/>
          </p:nvPr>
        </p:nvSpPr>
        <p:spPr/>
        <p:txBody>
          <a:bodyPr>
            <a:normAutofit fontScale="85000" lnSpcReduction="20000"/>
          </a:bodyPr>
          <a:lstStyle/>
          <a:p>
            <a:pPr marL="114300" indent="0">
              <a:buNone/>
            </a:pPr>
            <a:endParaRPr lang="en-US" dirty="0"/>
          </a:p>
          <a:p>
            <a:r>
              <a:rPr lang="en-US" dirty="0" smtClean="0"/>
              <a:t>49 </a:t>
            </a:r>
            <a:r>
              <a:rPr lang="en-US" dirty="0"/>
              <a:t>returned out of 286 Surveys mailed, 48 members/1 non-member</a:t>
            </a:r>
          </a:p>
          <a:p>
            <a:endParaRPr lang="en-US" dirty="0"/>
          </a:p>
          <a:p>
            <a:r>
              <a:rPr lang="en-US" dirty="0"/>
              <a:t>42% Attended at least 1 MLA meeting, 38% annual </a:t>
            </a:r>
            <a:r>
              <a:rPr lang="en-US" dirty="0" smtClean="0"/>
              <a:t>meeting</a:t>
            </a:r>
            <a:endParaRPr lang="en-US" dirty="0"/>
          </a:p>
          <a:p>
            <a:endParaRPr lang="en-US" dirty="0"/>
          </a:p>
          <a:p>
            <a:r>
              <a:rPr lang="en-US" dirty="0"/>
              <a:t>58% participated in a social event, 40% boat parade</a:t>
            </a:r>
          </a:p>
          <a:p>
            <a:endParaRPr lang="en-US" dirty="0"/>
          </a:p>
          <a:p>
            <a:r>
              <a:rPr lang="en-US" dirty="0"/>
              <a:t>8 suggestions to add a picnic, pot luck or ice cream social</a:t>
            </a:r>
          </a:p>
          <a:p>
            <a:endParaRPr lang="en-US" dirty="0"/>
          </a:p>
          <a:p>
            <a:r>
              <a:rPr lang="en-US" dirty="0"/>
              <a:t>86% felt MLA does a good job communicating</a:t>
            </a:r>
          </a:p>
          <a:p>
            <a:endParaRPr lang="en-US" dirty="0"/>
          </a:p>
          <a:p>
            <a:r>
              <a:rPr lang="en-US" dirty="0"/>
              <a:t>88% received Mission Bell newsletter</a:t>
            </a:r>
          </a:p>
          <a:p>
            <a:endParaRPr lang="en-US" dirty="0"/>
          </a:p>
          <a:p>
            <a:r>
              <a:rPr lang="en-US" dirty="0"/>
              <a:t>52% visited website</a:t>
            </a:r>
          </a:p>
          <a:p>
            <a:endParaRPr lang="en-US" dirty="0"/>
          </a:p>
          <a:p>
            <a:r>
              <a:rPr lang="en-US" dirty="0"/>
              <a:t>75% don’t follow on Facebook</a:t>
            </a:r>
          </a:p>
        </p:txBody>
      </p:sp>
    </p:spTree>
    <p:extLst>
      <p:ext uri="{BB962C8B-B14F-4D97-AF65-F5344CB8AC3E}">
        <p14:creationId xmlns:p14="http://schemas.microsoft.com/office/powerpoint/2010/main" val="3029212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enjoy most about our lakes</a:t>
            </a:r>
            <a:endParaRPr lang="en-US" dirty="0"/>
          </a:p>
        </p:txBody>
      </p:sp>
      <p:sp>
        <p:nvSpPr>
          <p:cNvPr id="3" name="Content Placeholder 2"/>
          <p:cNvSpPr>
            <a:spLocks noGrp="1"/>
          </p:cNvSpPr>
          <p:nvPr>
            <p:ph idx="1"/>
          </p:nvPr>
        </p:nvSpPr>
        <p:spPr/>
        <p:txBody>
          <a:bodyPr/>
          <a:lstStyle/>
          <a:p>
            <a:pPr marL="114300" indent="0">
              <a:buNone/>
            </a:pPr>
            <a:endParaRPr lang="en-US" dirty="0"/>
          </a:p>
          <a:p>
            <a:r>
              <a:rPr lang="en-US" dirty="0"/>
              <a:t>52% Lake activities like boating, fishing, swimming etc.</a:t>
            </a:r>
          </a:p>
          <a:p>
            <a:endParaRPr lang="en-US" dirty="0"/>
          </a:p>
          <a:p>
            <a:r>
              <a:rPr lang="en-US" dirty="0"/>
              <a:t>38% Peace &amp; Quiet, Serenity</a:t>
            </a:r>
          </a:p>
          <a:p>
            <a:endParaRPr lang="en-US" dirty="0"/>
          </a:p>
          <a:p>
            <a:r>
              <a:rPr lang="en-US" dirty="0"/>
              <a:t>32% Beauty, Sunsets, Trees and Wildlife</a:t>
            </a:r>
          </a:p>
          <a:p>
            <a:endParaRPr lang="en-US" dirty="0"/>
          </a:p>
          <a:p>
            <a:r>
              <a:rPr lang="en-US" dirty="0"/>
              <a:t>18% Friendly People/Neighbors</a:t>
            </a:r>
          </a:p>
        </p:txBody>
      </p:sp>
    </p:spTree>
    <p:extLst>
      <p:ext uri="{BB962C8B-B14F-4D97-AF65-F5344CB8AC3E}">
        <p14:creationId xmlns:p14="http://schemas.microsoft.com/office/powerpoint/2010/main" val="141842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 Conditions Satisfaction</a:t>
            </a:r>
            <a:endParaRPr lang="en-US" dirty="0"/>
          </a:p>
        </p:txBody>
      </p:sp>
      <p:sp>
        <p:nvSpPr>
          <p:cNvPr id="3" name="Content Placeholder 2"/>
          <p:cNvSpPr>
            <a:spLocks noGrp="1"/>
          </p:cNvSpPr>
          <p:nvPr>
            <p:ph idx="1"/>
          </p:nvPr>
        </p:nvSpPr>
        <p:spPr/>
        <p:txBody>
          <a:bodyPr>
            <a:normAutofit lnSpcReduction="10000"/>
          </a:bodyPr>
          <a:lstStyle/>
          <a:p>
            <a:pPr marL="114300" indent="0">
              <a:buNone/>
            </a:pPr>
            <a:endParaRPr lang="en-US" dirty="0"/>
          </a:p>
          <a:p>
            <a:r>
              <a:rPr lang="en-US" dirty="0"/>
              <a:t>62% Somewhat, 28% Very</a:t>
            </a:r>
          </a:p>
          <a:p>
            <a:endParaRPr lang="en-US" dirty="0"/>
          </a:p>
          <a:p>
            <a:r>
              <a:rPr lang="en-US" dirty="0"/>
              <a:t>50% said Swimming is GOOD, 38% said IMPAIRED</a:t>
            </a:r>
          </a:p>
          <a:p>
            <a:endParaRPr lang="en-US" dirty="0"/>
          </a:p>
          <a:p>
            <a:r>
              <a:rPr lang="en-US" dirty="0"/>
              <a:t>80% said Fishing is GOOD or EXCELLENT</a:t>
            </a:r>
          </a:p>
          <a:p>
            <a:endParaRPr lang="en-US" dirty="0"/>
          </a:p>
          <a:p>
            <a:r>
              <a:rPr lang="en-US" dirty="0"/>
              <a:t>84% said Boating is GOOD or EXCELLENT</a:t>
            </a:r>
          </a:p>
          <a:p>
            <a:endParaRPr lang="en-US" dirty="0"/>
          </a:p>
          <a:p>
            <a:r>
              <a:rPr lang="en-US" dirty="0"/>
              <a:t>94% said </a:t>
            </a:r>
            <a:r>
              <a:rPr lang="en-US" dirty="0" err="1"/>
              <a:t>Viewscape</a:t>
            </a:r>
            <a:r>
              <a:rPr lang="en-US" dirty="0"/>
              <a:t> is GOOD or EXCELLENT</a:t>
            </a:r>
          </a:p>
          <a:p>
            <a:endParaRPr lang="en-US" dirty="0"/>
          </a:p>
          <a:p>
            <a:r>
              <a:rPr lang="en-US" dirty="0"/>
              <a:t>76% said Contribution to Property Value is GOOD or EXCELLENT</a:t>
            </a:r>
          </a:p>
        </p:txBody>
      </p:sp>
    </p:spTree>
    <p:extLst>
      <p:ext uri="{BB962C8B-B14F-4D97-AF65-F5344CB8AC3E}">
        <p14:creationId xmlns:p14="http://schemas.microsoft.com/office/powerpoint/2010/main" val="991944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improve our enjoyment</a:t>
            </a:r>
            <a:endParaRPr lang="en-US" dirty="0"/>
          </a:p>
        </p:txBody>
      </p:sp>
      <p:sp>
        <p:nvSpPr>
          <p:cNvPr id="3" name="Content Placeholder 2"/>
          <p:cNvSpPr>
            <a:spLocks noGrp="1"/>
          </p:cNvSpPr>
          <p:nvPr>
            <p:ph idx="1"/>
          </p:nvPr>
        </p:nvSpPr>
        <p:spPr/>
        <p:txBody>
          <a:bodyPr>
            <a:normAutofit/>
          </a:bodyPr>
          <a:lstStyle/>
          <a:p>
            <a:pPr marL="114300" indent="0">
              <a:buNone/>
            </a:pPr>
            <a:endParaRPr lang="en-US" dirty="0"/>
          </a:p>
          <a:p>
            <a:r>
              <a:rPr lang="en-US" dirty="0" smtClean="0"/>
              <a:t>46</a:t>
            </a:r>
            <a:r>
              <a:rPr lang="en-US" dirty="0"/>
              <a:t>% Better Weed Control</a:t>
            </a:r>
          </a:p>
          <a:p>
            <a:endParaRPr lang="en-US" dirty="0"/>
          </a:p>
          <a:p>
            <a:r>
              <a:rPr lang="en-US" dirty="0"/>
              <a:t>50% said Continue Selective Treatment</a:t>
            </a:r>
          </a:p>
          <a:p>
            <a:endParaRPr lang="en-US" dirty="0"/>
          </a:p>
          <a:p>
            <a:r>
              <a:rPr lang="en-US" dirty="0"/>
              <a:t>38% said Get Rid of all AIS</a:t>
            </a:r>
          </a:p>
          <a:p>
            <a:endParaRPr lang="en-US" dirty="0"/>
          </a:p>
          <a:p>
            <a:r>
              <a:rPr lang="en-US" dirty="0"/>
              <a:t>18% Better Water Quality</a:t>
            </a:r>
          </a:p>
          <a:p>
            <a:endParaRPr lang="en-US" dirty="0"/>
          </a:p>
          <a:p>
            <a:r>
              <a:rPr lang="en-US" dirty="0"/>
              <a:t>50% welcomed Homeowner </a:t>
            </a:r>
            <a:r>
              <a:rPr lang="en-US" dirty="0" smtClean="0"/>
              <a:t>Education </a:t>
            </a:r>
            <a:r>
              <a:rPr lang="en-US" dirty="0"/>
              <a:t>to reduce their impact on </a:t>
            </a:r>
            <a:r>
              <a:rPr lang="en-US" dirty="0" smtClean="0"/>
              <a:t>our lakes</a:t>
            </a:r>
            <a:endParaRPr lang="en-US" dirty="0"/>
          </a:p>
        </p:txBody>
      </p:sp>
    </p:spTree>
    <p:extLst>
      <p:ext uri="{BB962C8B-B14F-4D97-AF65-F5344CB8AC3E}">
        <p14:creationId xmlns:p14="http://schemas.microsoft.com/office/powerpoint/2010/main" val="2187668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p>
        </p:txBody>
      </p:sp>
      <p:sp>
        <p:nvSpPr>
          <p:cNvPr id="3" name="Content Placeholder 2"/>
          <p:cNvSpPr>
            <a:spLocks noGrp="1"/>
          </p:cNvSpPr>
          <p:nvPr>
            <p:ph idx="1"/>
          </p:nvPr>
        </p:nvSpPr>
        <p:spPr/>
        <p:txBody>
          <a:bodyPr>
            <a:normAutofit fontScale="77500" lnSpcReduction="20000"/>
          </a:bodyPr>
          <a:lstStyle/>
          <a:p>
            <a:r>
              <a:rPr lang="en-US" sz="3200" dirty="0" smtClean="0"/>
              <a:t>Coffee and donuts/social time</a:t>
            </a:r>
          </a:p>
          <a:p>
            <a:r>
              <a:rPr lang="en-US" sz="3200" smtClean="0"/>
              <a:t>Welcome </a:t>
            </a:r>
            <a:endParaRPr lang="en-US" sz="3200" dirty="0" smtClean="0"/>
          </a:p>
          <a:p>
            <a:pPr lvl="1"/>
            <a:r>
              <a:rPr lang="en-US" sz="3000" dirty="0" smtClean="0"/>
              <a:t>Board Introductions</a:t>
            </a:r>
          </a:p>
          <a:p>
            <a:r>
              <a:rPr lang="en-US" sz="3200" dirty="0" smtClean="0"/>
              <a:t>Mission Lakes Association Business Meeting</a:t>
            </a:r>
          </a:p>
          <a:p>
            <a:pPr lvl="1"/>
            <a:r>
              <a:rPr lang="en-US" sz="3000" dirty="0"/>
              <a:t>F</a:t>
            </a:r>
            <a:r>
              <a:rPr lang="en-US" sz="3000" dirty="0" smtClean="0"/>
              <a:t>inancials</a:t>
            </a:r>
          </a:p>
          <a:p>
            <a:pPr lvl="1"/>
            <a:r>
              <a:rPr lang="en-US" sz="3000" dirty="0" smtClean="0"/>
              <a:t>Family/Community-based </a:t>
            </a:r>
            <a:r>
              <a:rPr lang="en-US" sz="3000" dirty="0"/>
              <a:t>e</a:t>
            </a:r>
            <a:r>
              <a:rPr lang="en-US" sz="3000" dirty="0" smtClean="0"/>
              <a:t>vents</a:t>
            </a:r>
          </a:p>
          <a:p>
            <a:pPr lvl="1"/>
            <a:r>
              <a:rPr lang="en-US" sz="3000" dirty="0" smtClean="0"/>
              <a:t>Fisheries/Water Quality</a:t>
            </a:r>
          </a:p>
          <a:p>
            <a:pPr lvl="1"/>
            <a:r>
              <a:rPr lang="en-US" sz="3000" dirty="0" smtClean="0"/>
              <a:t>Member Business </a:t>
            </a:r>
          </a:p>
          <a:p>
            <a:r>
              <a:rPr lang="en-US" sz="3200" dirty="0" smtClean="0"/>
              <a:t>Break</a:t>
            </a:r>
          </a:p>
          <a:p>
            <a:r>
              <a:rPr lang="en-US" sz="3200" dirty="0" smtClean="0"/>
              <a:t>Lake Improvement District </a:t>
            </a:r>
          </a:p>
          <a:p>
            <a:pPr lvl="1"/>
            <a:r>
              <a:rPr lang="en-US" sz="3000" dirty="0" smtClean="0"/>
              <a:t>Overview</a:t>
            </a:r>
          </a:p>
          <a:p>
            <a:pPr lvl="1"/>
            <a:r>
              <a:rPr lang="en-US" sz="3000" dirty="0" smtClean="0"/>
              <a:t>Q and A</a:t>
            </a:r>
          </a:p>
          <a:p>
            <a:pPr lvl="1"/>
            <a:r>
              <a:rPr lang="en-US" sz="3000" dirty="0" smtClean="0"/>
              <a:t>Comments – 2 minutes per person</a:t>
            </a:r>
          </a:p>
        </p:txBody>
      </p:sp>
    </p:spTree>
    <p:extLst>
      <p:ext uri="{BB962C8B-B14F-4D97-AF65-F5344CB8AC3E}">
        <p14:creationId xmlns:p14="http://schemas.microsoft.com/office/powerpoint/2010/main" val="162615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Social/Family/Community-Based Events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‘Board &amp; Breakfast’ – quarterly</a:t>
            </a:r>
          </a:p>
          <a:p>
            <a:pPr lvl="1"/>
            <a:r>
              <a:rPr lang="en-US" dirty="0" smtClean="0"/>
              <a:t>Meet board/neighbors/exchange ideas</a:t>
            </a:r>
          </a:p>
          <a:p>
            <a:pPr lvl="1"/>
            <a:r>
              <a:rPr lang="en-US" dirty="0" smtClean="0"/>
              <a:t>Quarterly – 1</a:t>
            </a:r>
            <a:r>
              <a:rPr lang="en-US" baseline="30000" dirty="0" smtClean="0"/>
              <a:t>st</a:t>
            </a:r>
            <a:r>
              <a:rPr lang="en-US" dirty="0" smtClean="0"/>
              <a:t> meeting April 2022</a:t>
            </a:r>
          </a:p>
          <a:p>
            <a:r>
              <a:rPr lang="en-US" dirty="0" smtClean="0"/>
              <a:t>Light Up the Lakes – evening of July 3rd</a:t>
            </a:r>
          </a:p>
          <a:p>
            <a:pPr lvl="1"/>
            <a:r>
              <a:rPr lang="en-US" dirty="0" smtClean="0"/>
              <a:t>Door to door delivery  of 3 luminaries for each family</a:t>
            </a:r>
          </a:p>
          <a:p>
            <a:pPr lvl="1"/>
            <a:r>
              <a:rPr lang="en-US" dirty="0" smtClean="0"/>
              <a:t>Shoreline management info from county</a:t>
            </a:r>
          </a:p>
          <a:p>
            <a:pPr lvl="1"/>
            <a:r>
              <a:rPr lang="en-US" dirty="0" smtClean="0"/>
              <a:t>Website/email notification, membership/donation request</a:t>
            </a:r>
          </a:p>
          <a:p>
            <a:r>
              <a:rPr lang="en-US" dirty="0" smtClean="0"/>
              <a:t>4</a:t>
            </a:r>
            <a:r>
              <a:rPr lang="en-US" baseline="30000" dirty="0" smtClean="0"/>
              <a:t>th</a:t>
            </a:r>
            <a:r>
              <a:rPr lang="en-US" dirty="0" smtClean="0"/>
              <a:t> of July Boat Parade </a:t>
            </a:r>
          </a:p>
          <a:p>
            <a:pPr lvl="1"/>
            <a:r>
              <a:rPr lang="en-US" dirty="0" smtClean="0"/>
              <a:t>Decorate watercraft</a:t>
            </a:r>
          </a:p>
          <a:p>
            <a:r>
              <a:rPr lang="en-US" dirty="0" smtClean="0"/>
              <a:t>2</a:t>
            </a:r>
            <a:r>
              <a:rPr lang="en-US" baseline="30000" dirty="0" smtClean="0"/>
              <a:t>nd</a:t>
            </a:r>
            <a:r>
              <a:rPr lang="en-US" dirty="0" smtClean="0"/>
              <a:t> Annual Ice </a:t>
            </a:r>
            <a:r>
              <a:rPr lang="en-US" dirty="0" err="1" smtClean="0"/>
              <a:t>Fish’N</a:t>
            </a:r>
            <a:r>
              <a:rPr lang="en-US" dirty="0" smtClean="0"/>
              <a:t> Fun event – Feb 25th, 2023</a:t>
            </a:r>
          </a:p>
          <a:p>
            <a:pPr lvl="1"/>
            <a:r>
              <a:rPr lang="en-US" dirty="0" smtClean="0"/>
              <a:t>Numerous donations from local business &amp; neighbors</a:t>
            </a:r>
          </a:p>
          <a:p>
            <a:pPr lvl="1"/>
            <a:r>
              <a:rPr lang="en-US" dirty="0" smtClean="0"/>
              <a:t>Fund raiser</a:t>
            </a:r>
          </a:p>
          <a:p>
            <a:pPr lvl="2"/>
            <a:r>
              <a:rPr lang="en-US" dirty="0" smtClean="0"/>
              <a:t>50/50 drawing for Fish Stocking </a:t>
            </a:r>
            <a:r>
              <a:rPr lang="en-US" dirty="0"/>
              <a:t>F</a:t>
            </a:r>
            <a:r>
              <a:rPr lang="en-US" dirty="0" smtClean="0"/>
              <a:t>und</a:t>
            </a:r>
          </a:p>
          <a:p>
            <a:pPr lvl="2"/>
            <a:r>
              <a:rPr lang="en-US" dirty="0" smtClean="0"/>
              <a:t>50/50 winner donated all proceeds back to MLA –</a:t>
            </a:r>
            <a:r>
              <a:rPr lang="en-US" dirty="0"/>
              <a:t> </a:t>
            </a:r>
            <a:r>
              <a:rPr lang="en-US" dirty="0" smtClean="0"/>
              <a:t>thank you! </a:t>
            </a:r>
            <a:endParaRPr lang="en-US" dirty="0"/>
          </a:p>
          <a:p>
            <a:pPr marL="114300" indent="0">
              <a:buNone/>
            </a:pPr>
            <a:endParaRPr lang="en-US" dirty="0" smtClean="0"/>
          </a:p>
          <a:p>
            <a:pPr lvl="1"/>
            <a:endParaRPr lang="en-US" dirty="0"/>
          </a:p>
          <a:p>
            <a:pPr lvl="1"/>
            <a:endParaRPr lang="en-US" dirty="0"/>
          </a:p>
        </p:txBody>
      </p:sp>
    </p:spTree>
    <p:extLst>
      <p:ext uri="{BB962C8B-B14F-4D97-AF65-F5344CB8AC3E}">
        <p14:creationId xmlns:p14="http://schemas.microsoft.com/office/powerpoint/2010/main" val="2213872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&amp; Breakfast</a:t>
            </a:r>
            <a:endParaRPr lang="en-US" dirty="0"/>
          </a:p>
        </p:txBody>
      </p:sp>
      <p:sp>
        <p:nvSpPr>
          <p:cNvPr id="3" name="Content Placeholder 2"/>
          <p:cNvSpPr>
            <a:spLocks noGrp="1"/>
          </p:cNvSpPr>
          <p:nvPr>
            <p:ph idx="1"/>
          </p:nvPr>
        </p:nvSpPr>
        <p:spPr>
          <a:xfrm>
            <a:off x="2743200" y="2667000"/>
            <a:ext cx="1600200" cy="2057400"/>
          </a:xfrm>
        </p:spPr>
        <p:txBody>
          <a:bodyPr/>
          <a:lstStyle/>
          <a:p>
            <a:pPr marL="114300" indent="0">
              <a:buNone/>
            </a:pPr>
            <a:endParaRPr lang="en-US" dirty="0"/>
          </a:p>
        </p:txBody>
      </p:sp>
      <p:pic>
        <p:nvPicPr>
          <p:cNvPr id="1027" name="Picture 3" descr="C:\Users\Michelle\Pictures\2022-05-23 001\IMG9528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57300"/>
            <a:ext cx="67056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49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Family events –</a:t>
            </a:r>
            <a:br>
              <a:rPr lang="en-US" dirty="0" smtClean="0"/>
            </a:br>
            <a:r>
              <a:rPr lang="en-US" dirty="0" smtClean="0"/>
              <a:t>“Light up the Lakes”</a:t>
            </a:r>
            <a:endParaRPr lang="en-US" dirty="0"/>
          </a:p>
        </p:txBody>
      </p:sp>
      <p:pic>
        <p:nvPicPr>
          <p:cNvPr id="10242" name="Picture 2" descr="C:\Users\Michelle\Downloads\20220703_2156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524000"/>
            <a:ext cx="3333750"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48400" y="6172200"/>
            <a:ext cx="2127442" cy="646331"/>
          </a:xfrm>
          <a:prstGeom prst="rect">
            <a:avLst/>
          </a:prstGeom>
          <a:noFill/>
        </p:spPr>
        <p:txBody>
          <a:bodyPr wrap="none" rtlCol="0">
            <a:spAutoFit/>
          </a:bodyPr>
          <a:lstStyle/>
          <a:p>
            <a:r>
              <a:rPr lang="en-US" dirty="0" smtClean="0"/>
              <a:t>*Anonymous donor, </a:t>
            </a:r>
          </a:p>
          <a:p>
            <a:r>
              <a:rPr lang="en-US" dirty="0" smtClean="0"/>
              <a:t>    no cost to MLA</a:t>
            </a:r>
            <a:endParaRPr lang="en-US" dirty="0"/>
          </a:p>
        </p:txBody>
      </p:sp>
    </p:spTree>
    <p:extLst>
      <p:ext uri="{BB962C8B-B14F-4D97-AF65-F5344CB8AC3E}">
        <p14:creationId xmlns:p14="http://schemas.microsoft.com/office/powerpoint/2010/main" val="4048865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4</a:t>
            </a:r>
            <a:r>
              <a:rPr lang="en-US" baseline="30000" dirty="0" smtClean="0"/>
              <a:t>th</a:t>
            </a:r>
            <a:r>
              <a:rPr lang="en-US" dirty="0" smtClean="0"/>
              <a:t> of July Boat Parade</a:t>
            </a:r>
            <a:endParaRPr lang="en-US" dirty="0"/>
          </a:p>
        </p:txBody>
      </p:sp>
      <p:pic>
        <p:nvPicPr>
          <p:cNvPr id="12290" name="Picture 2" descr="C:\Users\Michelle\Downloads\20220704_2117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3058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768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Family fun –creating memories</a:t>
            </a:r>
            <a:endParaRPr lang="en-US" dirty="0"/>
          </a:p>
        </p:txBody>
      </p:sp>
      <p:pic>
        <p:nvPicPr>
          <p:cNvPr id="15362" name="Picture 2" descr="C:\Users\Michelle\Downloads\20220704_143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600200"/>
            <a:ext cx="333375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166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Family events</a:t>
            </a:r>
            <a:endParaRPr lang="en-US" dirty="0"/>
          </a:p>
        </p:txBody>
      </p:sp>
      <p:pic>
        <p:nvPicPr>
          <p:cNvPr id="13314" name="Picture 2" descr="C:\Users\Michelle\Downloads\20220725_0917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19200"/>
            <a:ext cx="5712202"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215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a:t>
            </a:r>
            <a:r>
              <a:rPr lang="en-US" baseline="30000" dirty="0" smtClean="0"/>
              <a:t>nd</a:t>
            </a:r>
            <a:r>
              <a:rPr lang="en-US" dirty="0" smtClean="0"/>
              <a:t> Annual Ice </a:t>
            </a:r>
            <a:r>
              <a:rPr lang="en-US" dirty="0" err="1" smtClean="0"/>
              <a:t>Fish’N</a:t>
            </a:r>
            <a:r>
              <a:rPr lang="en-US" dirty="0" smtClean="0"/>
              <a:t> Event</a:t>
            </a:r>
            <a:endParaRPr lang="en-US" dirty="0"/>
          </a:p>
        </p:txBody>
      </p:sp>
      <p:pic>
        <p:nvPicPr>
          <p:cNvPr id="9218" name="Picture 2" descr="C:\Users\Michelle\Downloads\25888.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0" y="1371600"/>
            <a:ext cx="51435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348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February 25</a:t>
            </a:r>
            <a:r>
              <a:rPr lang="en-US" baseline="30000" dirty="0" smtClean="0"/>
              <a:t>th</a:t>
            </a:r>
            <a:r>
              <a:rPr lang="en-US" dirty="0" smtClean="0"/>
              <a:t>, 2023</a:t>
            </a:r>
            <a:endParaRPr lang="en-US" dirty="0"/>
          </a:p>
        </p:txBody>
      </p:sp>
      <p:pic>
        <p:nvPicPr>
          <p:cNvPr id="6146" name="Picture 2" descr="C:\Users\Michelle\Downloads\2588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7924800" cy="463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223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 many volunteers</a:t>
            </a:r>
            <a:endParaRPr lang="en-US" dirty="0"/>
          </a:p>
        </p:txBody>
      </p:sp>
      <p:pic>
        <p:nvPicPr>
          <p:cNvPr id="4098" name="Picture 2" descr="C:\Users\Michelle\Downloads\2588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7924800" cy="4708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745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chelle\Pictures\IceFishNFun\2022-02-21 001\20220221_0926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9546" y="292100"/>
            <a:ext cx="4006248" cy="65405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t>Local business support again this year !</a:t>
            </a:r>
            <a:endParaRPr lang="en-US" dirty="0"/>
          </a:p>
        </p:txBody>
      </p:sp>
    </p:spTree>
    <p:extLst>
      <p:ext uri="{BB962C8B-B14F-4D97-AF65-F5344CB8AC3E}">
        <p14:creationId xmlns:p14="http://schemas.microsoft.com/office/powerpoint/2010/main" val="1907288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477962"/>
          </a:xfrm>
        </p:spPr>
        <p:txBody>
          <a:bodyPr/>
          <a:lstStyle/>
          <a:p>
            <a:r>
              <a:rPr lang="en-US" dirty="0" smtClean="0"/>
              <a:t>Memorial Day… a day of remembrance &amp; honor… </a:t>
            </a:r>
            <a:endParaRPr lang="en-US" dirty="0"/>
          </a:p>
        </p:txBody>
      </p:sp>
      <p:sp>
        <p:nvSpPr>
          <p:cNvPr id="3" name="Content Placeholder 2"/>
          <p:cNvSpPr>
            <a:spLocks noGrp="1"/>
          </p:cNvSpPr>
          <p:nvPr>
            <p:ph idx="1"/>
          </p:nvPr>
        </p:nvSpPr>
        <p:spPr/>
        <p:txBody>
          <a:bodyPr>
            <a:normAutofit/>
          </a:bodyPr>
          <a:lstStyle/>
          <a:p>
            <a:pPr marL="114300" indent="0">
              <a:buNone/>
            </a:pPr>
            <a:endParaRPr lang="en-US" sz="3200" b="1" dirty="0" smtClean="0"/>
          </a:p>
          <a:p>
            <a:pPr marL="114300" indent="0">
              <a:buNone/>
            </a:pPr>
            <a:endParaRPr lang="en-US" sz="3200" b="1" dirty="0"/>
          </a:p>
          <a:p>
            <a:pPr marL="114300" indent="0">
              <a:buNone/>
            </a:pPr>
            <a:r>
              <a:rPr lang="en-US" sz="3200" b="1" dirty="0" smtClean="0"/>
              <a:t>In memory of many, in honor of all,</a:t>
            </a:r>
          </a:p>
          <a:p>
            <a:pPr marL="114300" indent="0">
              <a:buNone/>
            </a:pPr>
            <a:r>
              <a:rPr lang="en-US" sz="3200" b="1" dirty="0" smtClean="0"/>
              <a:t>Thank you.</a:t>
            </a:r>
            <a:endParaRPr lang="en-US" sz="3200" b="1" dirty="0"/>
          </a:p>
        </p:txBody>
      </p:sp>
    </p:spTree>
    <p:extLst>
      <p:ext uri="{BB962C8B-B14F-4D97-AF65-F5344CB8AC3E}">
        <p14:creationId xmlns:p14="http://schemas.microsoft.com/office/powerpoint/2010/main" val="3397603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flipH="1">
            <a:off x="380997" y="533400"/>
            <a:ext cx="2262187" cy="3810000"/>
          </a:xfrm>
        </p:spPr>
        <p:txBody>
          <a:bodyPr/>
          <a:lstStyle/>
          <a:p>
            <a:r>
              <a:rPr lang="en-US" dirty="0" smtClean="0"/>
              <a:t>Lots of winners</a:t>
            </a:r>
            <a:br>
              <a:rPr lang="en-US" dirty="0" smtClean="0"/>
            </a:br>
            <a:r>
              <a:rPr lang="en-US" dirty="0" smtClean="0"/>
              <a:t>and amazing prizes</a:t>
            </a:r>
            <a:endParaRPr lang="en-US" dirty="0"/>
          </a:p>
        </p:txBody>
      </p:sp>
      <p:pic>
        <p:nvPicPr>
          <p:cNvPr id="5122" name="Picture 2" descr="C:\Users\Michelle\Downloads\2587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187" y="609600"/>
            <a:ext cx="3857625"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3087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1543050" cy="3078162"/>
          </a:xfrm>
        </p:spPr>
        <p:txBody>
          <a:bodyPr/>
          <a:lstStyle/>
          <a:p>
            <a:r>
              <a:rPr lang="en-US" dirty="0" smtClean="0"/>
              <a:t>Kids of all ages</a:t>
            </a:r>
            <a:endParaRPr lang="en-US" dirty="0"/>
          </a:p>
        </p:txBody>
      </p:sp>
      <p:pic>
        <p:nvPicPr>
          <p:cNvPr id="3074" name="Picture 2" descr="C:\Users\Michelle\Downloads\2589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228600"/>
            <a:ext cx="51435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0399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315200" cy="1143000"/>
          </a:xfrm>
        </p:spPr>
        <p:txBody>
          <a:bodyPr/>
          <a:lstStyle/>
          <a:p>
            <a:r>
              <a:rPr lang="en-US" dirty="0" smtClean="0"/>
              <a:t>Possibly catching the same perch???</a:t>
            </a:r>
            <a:endParaRPr lang="en-US" dirty="0"/>
          </a:p>
        </p:txBody>
      </p:sp>
      <p:pic>
        <p:nvPicPr>
          <p:cNvPr id="2050" name="Picture 2" descr="C:\Users\Michelle\Downloads\2589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143000"/>
            <a:ext cx="51054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344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Tip-Ups </a:t>
            </a:r>
            <a:endParaRPr lang="en-US" dirty="0"/>
          </a:p>
        </p:txBody>
      </p:sp>
      <p:pic>
        <p:nvPicPr>
          <p:cNvPr id="8194" name="Picture 2" descr="C:\Users\Michelle\Downloads\25868 (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7" y="1295400"/>
            <a:ext cx="3857625"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2058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Big girl toys too</a:t>
            </a:r>
            <a:endParaRPr lang="en-US" dirty="0"/>
          </a:p>
        </p:txBody>
      </p:sp>
      <p:pic>
        <p:nvPicPr>
          <p:cNvPr id="7170" name="Picture 2" descr="C:\Users\Michelle\Downloads\2586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7" y="1371600"/>
            <a:ext cx="385762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233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Annual Ice </a:t>
            </a:r>
            <a:r>
              <a:rPr lang="en-US" dirty="0" err="1" smtClean="0"/>
              <a:t>FishNFun</a:t>
            </a:r>
            <a:r>
              <a:rPr lang="en-US" dirty="0" smtClean="0"/>
              <a:t> Event</a:t>
            </a:r>
            <a:endParaRPr lang="en-US" dirty="0"/>
          </a:p>
        </p:txBody>
      </p:sp>
      <p:pic>
        <p:nvPicPr>
          <p:cNvPr id="1026" name="Picture 2" descr="C:\Users\Michelle\Downloads\2592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600200"/>
            <a:ext cx="422453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0260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Fisheries/Water Quality - DNR</a:t>
            </a:r>
            <a:endParaRPr lang="en-US" dirty="0"/>
          </a:p>
        </p:txBody>
      </p:sp>
      <p:sp>
        <p:nvSpPr>
          <p:cNvPr id="3" name="Content Placeholder 2"/>
          <p:cNvSpPr>
            <a:spLocks noGrp="1"/>
          </p:cNvSpPr>
          <p:nvPr>
            <p:ph idx="1"/>
          </p:nvPr>
        </p:nvSpPr>
        <p:spPr/>
        <p:txBody>
          <a:bodyPr/>
          <a:lstStyle/>
          <a:p>
            <a:r>
              <a:rPr lang="en-US" b="1" dirty="0" smtClean="0"/>
              <a:t>DNR Updates</a:t>
            </a:r>
          </a:p>
          <a:p>
            <a:pPr lvl="1"/>
            <a:r>
              <a:rPr lang="en-US" sz="2400" dirty="0" smtClean="0"/>
              <a:t>Secured Fish Survey in 2022 </a:t>
            </a:r>
          </a:p>
          <a:p>
            <a:pPr lvl="2"/>
            <a:r>
              <a:rPr lang="en-US" sz="2400" dirty="0" smtClean="0"/>
              <a:t>Due in 2020, didn’t happen due to </a:t>
            </a:r>
            <a:r>
              <a:rPr lang="en-US" sz="2400" dirty="0" err="1" smtClean="0"/>
              <a:t>Covid</a:t>
            </a:r>
            <a:endParaRPr lang="en-US" sz="2400" dirty="0" smtClean="0"/>
          </a:p>
          <a:p>
            <a:pPr lvl="2"/>
            <a:r>
              <a:rPr lang="en-US" sz="2400" dirty="0" smtClean="0"/>
              <a:t>Next survey scheduled for 2025</a:t>
            </a:r>
          </a:p>
          <a:p>
            <a:pPr lvl="2"/>
            <a:r>
              <a:rPr lang="en-US" sz="2400" dirty="0" smtClean="0"/>
              <a:t>Board obtained commitment to complete survey in 2022</a:t>
            </a:r>
            <a:endParaRPr lang="en-US" sz="2400" dirty="0" smtClean="0">
              <a:solidFill>
                <a:srgbClr val="FF0000"/>
              </a:solidFill>
            </a:endParaRPr>
          </a:p>
          <a:p>
            <a:pPr lvl="2"/>
            <a:r>
              <a:rPr lang="en-US" sz="2400" b="1" dirty="0" smtClean="0">
                <a:solidFill>
                  <a:srgbClr val="FF0000"/>
                </a:solidFill>
              </a:rPr>
              <a:t>3 YEARS Earlier </a:t>
            </a:r>
            <a:r>
              <a:rPr lang="en-US" sz="2400" dirty="0" smtClean="0"/>
              <a:t>than originally scheduled</a:t>
            </a:r>
          </a:p>
          <a:p>
            <a:pPr lvl="2"/>
            <a:r>
              <a:rPr lang="en-US" sz="2400" dirty="0" smtClean="0"/>
              <a:t>Provides us with measure of sustainability of our fisheries</a:t>
            </a:r>
          </a:p>
          <a:p>
            <a:pPr lvl="2"/>
            <a:r>
              <a:rPr lang="en-US" sz="2400" dirty="0" smtClean="0"/>
              <a:t>Means to </a:t>
            </a:r>
            <a:r>
              <a:rPr lang="en-US" sz="2400" dirty="0" smtClean="0">
                <a:solidFill>
                  <a:srgbClr val="FF0000"/>
                </a:solidFill>
              </a:rPr>
              <a:t>monitor the health of our lake</a:t>
            </a:r>
          </a:p>
          <a:p>
            <a:pPr lvl="1"/>
            <a:endParaRPr lang="en-US" dirty="0"/>
          </a:p>
        </p:txBody>
      </p:sp>
    </p:spTree>
    <p:extLst>
      <p:ext uri="{BB962C8B-B14F-4D97-AF65-F5344CB8AC3E}">
        <p14:creationId xmlns:p14="http://schemas.microsoft.com/office/powerpoint/2010/main" val="33713735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DNR Fish Survey – raw data &amp; preliminary analysis</a:t>
            </a:r>
            <a:endParaRPr lang="en-US" dirty="0"/>
          </a:p>
        </p:txBody>
      </p:sp>
      <p:sp>
        <p:nvSpPr>
          <p:cNvPr id="3" name="Content Placeholder 2"/>
          <p:cNvSpPr>
            <a:spLocks noGrp="1"/>
          </p:cNvSpPr>
          <p:nvPr>
            <p:ph idx="1"/>
          </p:nvPr>
        </p:nvSpPr>
        <p:spPr/>
        <p:txBody>
          <a:bodyPr>
            <a:normAutofit lnSpcReduction="10000"/>
          </a:bodyPr>
          <a:lstStyle/>
          <a:p>
            <a:pPr marL="114300" indent="0">
              <a:buNone/>
            </a:pPr>
            <a:endParaRPr lang="en-US" dirty="0"/>
          </a:p>
          <a:p>
            <a:r>
              <a:rPr lang="en-US" dirty="0"/>
              <a:t>Northern Pike – a steady increase in numbers since 2004 </a:t>
            </a:r>
          </a:p>
          <a:p>
            <a:r>
              <a:rPr lang="en-US" dirty="0"/>
              <a:t>Walleye – stable with a slight increase since 2004</a:t>
            </a:r>
          </a:p>
          <a:p>
            <a:r>
              <a:rPr lang="en-US" dirty="0"/>
              <a:t>Black Crappie – relatively stable but down from historic highs from 1956 to 2007</a:t>
            </a:r>
          </a:p>
          <a:p>
            <a:r>
              <a:rPr lang="en-US" dirty="0"/>
              <a:t>Blue Gill – slight improvement over 2014 but lower than historic averages of 1999 and prior years</a:t>
            </a:r>
          </a:p>
          <a:p>
            <a:r>
              <a:rPr lang="en-US" dirty="0"/>
              <a:t>Yellow Perch – relatively stable since 1999 and about average with other similar lakes.</a:t>
            </a:r>
          </a:p>
          <a:p>
            <a:r>
              <a:rPr lang="en-US" dirty="0"/>
              <a:t>Results are similar for both Upper and Lower Lakes. </a:t>
            </a:r>
          </a:p>
          <a:p>
            <a:r>
              <a:rPr lang="en-US" dirty="0"/>
              <a:t>Protected Northern slots and reduced pan fish limits are expected to improve the average size of Northern Pike and the number of pan fish however it is too early to know.</a:t>
            </a:r>
          </a:p>
          <a:p>
            <a:endParaRPr lang="en-US" dirty="0"/>
          </a:p>
        </p:txBody>
      </p:sp>
    </p:spTree>
    <p:extLst>
      <p:ext uri="{BB962C8B-B14F-4D97-AF65-F5344CB8AC3E}">
        <p14:creationId xmlns:p14="http://schemas.microsoft.com/office/powerpoint/2010/main" val="34377666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issionlakesassociation.org</a:t>
            </a:r>
            <a:endParaRPr lang="en-US" dirty="0"/>
          </a:p>
        </p:txBody>
      </p:sp>
      <p:sp>
        <p:nvSpPr>
          <p:cNvPr id="3" name="Content Placeholder 2"/>
          <p:cNvSpPr>
            <a:spLocks noGrp="1"/>
          </p:cNvSpPr>
          <p:nvPr>
            <p:ph idx="1"/>
          </p:nvPr>
        </p:nvSpPr>
        <p:spPr/>
        <p:txBody>
          <a:bodyPr/>
          <a:lstStyle/>
          <a:p>
            <a:r>
              <a:rPr lang="en-US" dirty="0"/>
              <a:t>A formal analysis of the survey results will be available </a:t>
            </a:r>
            <a:r>
              <a:rPr lang="en-US" dirty="0" smtClean="0"/>
              <a:t>later </a:t>
            </a:r>
            <a:r>
              <a:rPr lang="en-US" dirty="0"/>
              <a:t>in the year to the DNR Lake Finder site. </a:t>
            </a:r>
            <a:endParaRPr lang="en-US" dirty="0" smtClean="0"/>
          </a:p>
          <a:p>
            <a:endParaRPr lang="en-US" dirty="0"/>
          </a:p>
          <a:p>
            <a:r>
              <a:rPr lang="en-US" dirty="0" smtClean="0"/>
              <a:t>(</a:t>
            </a:r>
            <a:r>
              <a:rPr lang="en-US" dirty="0"/>
              <a:t>http://www.missionlakesassociation.org has a link to the DNR Lake Finder site)</a:t>
            </a:r>
          </a:p>
          <a:p>
            <a:endParaRPr lang="en-US" dirty="0"/>
          </a:p>
        </p:txBody>
      </p:sp>
    </p:spTree>
    <p:extLst>
      <p:ext uri="{BB962C8B-B14F-4D97-AF65-F5344CB8AC3E}">
        <p14:creationId xmlns:p14="http://schemas.microsoft.com/office/powerpoint/2010/main" val="38949896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Fisheries/Water Quality - DNR</a:t>
            </a:r>
            <a:endParaRPr lang="en-US" dirty="0"/>
          </a:p>
        </p:txBody>
      </p:sp>
      <p:sp>
        <p:nvSpPr>
          <p:cNvPr id="3" name="Content Placeholder 2"/>
          <p:cNvSpPr>
            <a:spLocks noGrp="1"/>
          </p:cNvSpPr>
          <p:nvPr>
            <p:ph idx="1"/>
          </p:nvPr>
        </p:nvSpPr>
        <p:spPr/>
        <p:txBody>
          <a:bodyPr>
            <a:normAutofit/>
          </a:bodyPr>
          <a:lstStyle/>
          <a:p>
            <a:pPr lvl="1"/>
            <a:r>
              <a:rPr lang="en-US" sz="2400" dirty="0"/>
              <a:t>Supplemental Fish Stocking</a:t>
            </a:r>
          </a:p>
          <a:p>
            <a:pPr lvl="2"/>
            <a:r>
              <a:rPr lang="en-US" sz="2400" dirty="0"/>
              <a:t>DNR stocks biannually</a:t>
            </a:r>
          </a:p>
          <a:p>
            <a:pPr lvl="2"/>
            <a:r>
              <a:rPr lang="en-US" sz="2400" dirty="0"/>
              <a:t>Secured permission to supplement DNR fish </a:t>
            </a:r>
            <a:r>
              <a:rPr lang="en-US" sz="2400" dirty="0" smtClean="0"/>
              <a:t>stocking</a:t>
            </a:r>
            <a:endParaRPr lang="en-US" sz="2400" dirty="0"/>
          </a:p>
          <a:p>
            <a:pPr lvl="2"/>
            <a:r>
              <a:rPr lang="en-US" sz="2400" dirty="0"/>
              <a:t>To occur in Fall 2023</a:t>
            </a:r>
          </a:p>
          <a:p>
            <a:pPr lvl="2"/>
            <a:r>
              <a:rPr lang="en-US" sz="2400" dirty="0"/>
              <a:t>Ability to </a:t>
            </a:r>
            <a:r>
              <a:rPr lang="en-US" sz="2400" dirty="0" smtClean="0"/>
              <a:t>significantly supplement walleye </a:t>
            </a:r>
            <a:r>
              <a:rPr lang="en-US" sz="2400" dirty="0"/>
              <a:t>fish stocking in our </a:t>
            </a:r>
            <a:r>
              <a:rPr lang="en-US" sz="2400" dirty="0" smtClean="0"/>
              <a:t>lakes</a:t>
            </a:r>
          </a:p>
          <a:p>
            <a:pPr lvl="2"/>
            <a:r>
              <a:rPr lang="en-US" sz="2400" dirty="0"/>
              <a:t>w/200# of Fingerlings = $4,000-$4,400</a:t>
            </a:r>
            <a:endParaRPr lang="en-US" sz="2400" dirty="0" smtClean="0"/>
          </a:p>
          <a:p>
            <a:pPr marL="777240" lvl="2" indent="0">
              <a:buNone/>
            </a:pPr>
            <a:endParaRPr lang="en-US" sz="2400" dirty="0"/>
          </a:p>
          <a:p>
            <a:pPr marL="777240" lvl="2" indent="0">
              <a:buNone/>
            </a:pPr>
            <a:r>
              <a:rPr lang="en-US" sz="2400" dirty="0" smtClean="0"/>
              <a:t>	But we need additional funding…</a:t>
            </a:r>
            <a:endParaRPr lang="en-US" sz="2400" dirty="0"/>
          </a:p>
          <a:p>
            <a:endParaRPr lang="en-US" sz="2400" dirty="0"/>
          </a:p>
        </p:txBody>
      </p:sp>
    </p:spTree>
    <p:extLst>
      <p:ext uri="{BB962C8B-B14F-4D97-AF65-F5344CB8AC3E}">
        <p14:creationId xmlns:p14="http://schemas.microsoft.com/office/powerpoint/2010/main" val="3669012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 – </a:t>
            </a:r>
            <a:br>
              <a:rPr lang="en-US" dirty="0" smtClean="0"/>
            </a:br>
            <a:r>
              <a:rPr lang="en-US" dirty="0" smtClean="0"/>
              <a:t>our Board Members</a:t>
            </a:r>
            <a:endParaRPr lang="en-US" dirty="0"/>
          </a:p>
        </p:txBody>
      </p:sp>
      <p:sp>
        <p:nvSpPr>
          <p:cNvPr id="3" name="Content Placeholder 2"/>
          <p:cNvSpPr>
            <a:spLocks noGrp="1"/>
          </p:cNvSpPr>
          <p:nvPr>
            <p:ph idx="1"/>
          </p:nvPr>
        </p:nvSpPr>
        <p:spPr/>
        <p:txBody>
          <a:bodyPr>
            <a:normAutofit lnSpcReduction="10000"/>
          </a:bodyPr>
          <a:lstStyle/>
          <a:p>
            <a:r>
              <a:rPr lang="en-US" dirty="0" smtClean="0"/>
              <a:t>Nick Bernier – President Emeritus</a:t>
            </a:r>
          </a:p>
          <a:p>
            <a:r>
              <a:rPr lang="en-US" dirty="0" smtClean="0"/>
              <a:t>Steve Pittman – Vice President</a:t>
            </a:r>
          </a:p>
          <a:p>
            <a:r>
              <a:rPr lang="en-US" dirty="0" smtClean="0"/>
              <a:t>Gail Nixa - Treasurer</a:t>
            </a:r>
          </a:p>
          <a:p>
            <a:r>
              <a:rPr lang="en-US" dirty="0" smtClean="0"/>
              <a:t>Palma </a:t>
            </a:r>
            <a:r>
              <a:rPr lang="en-US" dirty="0" err="1" smtClean="0"/>
              <a:t>Zoia</a:t>
            </a:r>
            <a:r>
              <a:rPr lang="en-US" dirty="0" smtClean="0"/>
              <a:t> – Secretary</a:t>
            </a:r>
          </a:p>
          <a:p>
            <a:pPr marL="114300" indent="0">
              <a:buNone/>
            </a:pPr>
            <a:r>
              <a:rPr lang="en-US" dirty="0" smtClean="0"/>
              <a:t>Lake Representatives</a:t>
            </a:r>
          </a:p>
          <a:p>
            <a:r>
              <a:rPr lang="en-US" dirty="0" smtClean="0"/>
              <a:t>Geoff </a:t>
            </a:r>
            <a:r>
              <a:rPr lang="en-US" dirty="0" err="1" smtClean="0"/>
              <a:t>Zastrow</a:t>
            </a:r>
            <a:r>
              <a:rPr lang="en-US" dirty="0" smtClean="0"/>
              <a:t> </a:t>
            </a:r>
          </a:p>
          <a:p>
            <a:pPr lvl="1"/>
            <a:r>
              <a:rPr lang="en-US" dirty="0" smtClean="0"/>
              <a:t>Ice </a:t>
            </a:r>
            <a:r>
              <a:rPr lang="en-US" dirty="0" err="1" smtClean="0"/>
              <a:t>Fish’N</a:t>
            </a:r>
            <a:r>
              <a:rPr lang="en-US" dirty="0" smtClean="0"/>
              <a:t> Event ‘aficionado’</a:t>
            </a:r>
          </a:p>
          <a:p>
            <a:r>
              <a:rPr lang="en-US" dirty="0" smtClean="0"/>
              <a:t>Bruce </a:t>
            </a:r>
            <a:r>
              <a:rPr lang="en-US" dirty="0" err="1" smtClean="0"/>
              <a:t>Addleman</a:t>
            </a:r>
            <a:r>
              <a:rPr lang="en-US" dirty="0" smtClean="0"/>
              <a:t> </a:t>
            </a:r>
          </a:p>
          <a:p>
            <a:pPr lvl="1"/>
            <a:r>
              <a:rPr lang="en-US" dirty="0" smtClean="0"/>
              <a:t>Water Quality captain</a:t>
            </a:r>
          </a:p>
          <a:p>
            <a:r>
              <a:rPr lang="en-US" dirty="0" smtClean="0"/>
              <a:t>Mark Casey </a:t>
            </a:r>
          </a:p>
          <a:p>
            <a:pPr lvl="1"/>
            <a:r>
              <a:rPr lang="en-US" dirty="0" smtClean="0"/>
              <a:t>‘Mission Bell’ creator</a:t>
            </a:r>
          </a:p>
          <a:p>
            <a:pPr lvl="1"/>
            <a:endParaRPr lang="en-US" dirty="0"/>
          </a:p>
          <a:p>
            <a:r>
              <a:rPr lang="en-US" dirty="0" smtClean="0"/>
              <a:t>Recognize &amp; thank Jack Schubert, a long time board member.</a:t>
            </a:r>
          </a:p>
          <a:p>
            <a:pPr lvl="1"/>
            <a:endParaRPr lang="en-US" dirty="0"/>
          </a:p>
          <a:p>
            <a:pPr marL="411480" lvl="1" indent="0">
              <a:buNone/>
            </a:pPr>
            <a:endParaRPr lang="en-US" dirty="0" smtClean="0"/>
          </a:p>
          <a:p>
            <a:endParaRPr lang="en-US" dirty="0" smtClean="0"/>
          </a:p>
          <a:p>
            <a:pPr lvl="1"/>
            <a:endParaRPr lang="en-US" dirty="0"/>
          </a:p>
        </p:txBody>
      </p:sp>
    </p:spTree>
    <p:extLst>
      <p:ext uri="{BB962C8B-B14F-4D97-AF65-F5344CB8AC3E}">
        <p14:creationId xmlns:p14="http://schemas.microsoft.com/office/powerpoint/2010/main" val="30120610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Aquatic Invasive Species –</a:t>
            </a:r>
            <a:br>
              <a:rPr lang="en-US" dirty="0" smtClean="0"/>
            </a:br>
            <a:r>
              <a:rPr lang="en-US" dirty="0" smtClean="0"/>
              <a:t>Prevention</a:t>
            </a:r>
            <a:endParaRPr lang="en-US" dirty="0"/>
          </a:p>
        </p:txBody>
      </p:sp>
      <p:sp>
        <p:nvSpPr>
          <p:cNvPr id="3" name="Content Placeholder 2"/>
          <p:cNvSpPr>
            <a:spLocks noGrp="1"/>
          </p:cNvSpPr>
          <p:nvPr>
            <p:ph idx="1"/>
          </p:nvPr>
        </p:nvSpPr>
        <p:spPr/>
        <p:txBody>
          <a:bodyPr>
            <a:normAutofit lnSpcReduction="10000"/>
          </a:bodyPr>
          <a:lstStyle/>
          <a:p>
            <a:r>
              <a:rPr lang="en-US" b="1" dirty="0" smtClean="0"/>
              <a:t>Crow Wing County </a:t>
            </a:r>
          </a:p>
          <a:p>
            <a:pPr lvl="1"/>
            <a:r>
              <a:rPr lang="en-US" dirty="0" smtClean="0"/>
              <a:t>Mission Lakes – no county inspectors </a:t>
            </a:r>
          </a:p>
          <a:p>
            <a:pPr lvl="2"/>
            <a:r>
              <a:rPr lang="en-US" dirty="0" smtClean="0"/>
              <a:t>Despite fishing pressure on our lakes.</a:t>
            </a:r>
          </a:p>
          <a:p>
            <a:pPr lvl="2"/>
            <a:r>
              <a:rPr lang="en-US" dirty="0" smtClean="0"/>
              <a:t>Volunteer-only to date  (Board Members)</a:t>
            </a:r>
          </a:p>
          <a:p>
            <a:pPr lvl="1"/>
            <a:r>
              <a:rPr lang="en-US" dirty="0"/>
              <a:t>S</a:t>
            </a:r>
            <a:r>
              <a:rPr lang="en-US" dirty="0" smtClean="0"/>
              <a:t>ecured Lake Access Inspection Hours for both Upper and Lower Mission </a:t>
            </a:r>
          </a:p>
          <a:p>
            <a:pPr lvl="2"/>
            <a:r>
              <a:rPr lang="en-US" dirty="0" smtClean="0"/>
              <a:t>Trained County Inspectors will educate/inspect for invasive species*</a:t>
            </a:r>
          </a:p>
          <a:p>
            <a:pPr lvl="3"/>
            <a:r>
              <a:rPr lang="en-US" dirty="0" smtClean="0"/>
              <a:t>90 hours – 45 hours per lake </a:t>
            </a:r>
          </a:p>
          <a:p>
            <a:pPr lvl="2"/>
            <a:r>
              <a:rPr lang="en-US" dirty="0" smtClean="0"/>
              <a:t>High traffic weekends including </a:t>
            </a:r>
          </a:p>
          <a:p>
            <a:pPr lvl="3"/>
            <a:r>
              <a:rPr lang="en-US" dirty="0" smtClean="0"/>
              <a:t>Memorial Day</a:t>
            </a:r>
          </a:p>
          <a:p>
            <a:pPr lvl="3"/>
            <a:r>
              <a:rPr lang="en-US" dirty="0" smtClean="0"/>
              <a:t>Labor Day</a:t>
            </a:r>
          </a:p>
          <a:p>
            <a:pPr lvl="1"/>
            <a:r>
              <a:rPr lang="en-US" dirty="0" smtClean="0"/>
              <a:t>Need volunteers</a:t>
            </a:r>
          </a:p>
          <a:p>
            <a:pPr lvl="3"/>
            <a:endParaRPr lang="en-US" dirty="0"/>
          </a:p>
          <a:p>
            <a:pPr lvl="3"/>
            <a:endParaRPr lang="en-US" dirty="0" smtClean="0"/>
          </a:p>
          <a:p>
            <a:pPr marL="411480" lvl="1" indent="0">
              <a:buNone/>
            </a:pPr>
            <a:r>
              <a:rPr lang="en-US" dirty="0" smtClean="0"/>
              <a:t>* staff in process of being hired</a:t>
            </a:r>
          </a:p>
          <a:p>
            <a:pPr marL="411480" lvl="1" indent="0">
              <a:buNone/>
            </a:pPr>
            <a:endParaRPr lang="en-US" dirty="0"/>
          </a:p>
        </p:txBody>
      </p:sp>
    </p:spTree>
    <p:extLst>
      <p:ext uri="{BB962C8B-B14F-4D97-AF65-F5344CB8AC3E}">
        <p14:creationId xmlns:p14="http://schemas.microsoft.com/office/powerpoint/2010/main" val="33713057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Upper Mission Access</a:t>
            </a:r>
            <a:endParaRPr lang="en-US"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95800" y="1536700"/>
            <a:ext cx="2907505" cy="5168900"/>
          </a:xfrm>
        </p:spPr>
      </p:pic>
      <p:pic>
        <p:nvPicPr>
          <p:cNvPr id="10" name="Content Placeholder 9"/>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995214" y="1536700"/>
            <a:ext cx="2890986" cy="5139533"/>
          </a:xfrm>
        </p:spPr>
      </p:pic>
    </p:spTree>
    <p:extLst>
      <p:ext uri="{BB962C8B-B14F-4D97-AF65-F5344CB8AC3E}">
        <p14:creationId xmlns:p14="http://schemas.microsoft.com/office/powerpoint/2010/main" val="10820511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Mission Access</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95214" y="1536700"/>
            <a:ext cx="2967186" cy="5274999"/>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0" y="1536700"/>
            <a:ext cx="2967186" cy="5274999"/>
          </a:xfrm>
        </p:spPr>
      </p:pic>
    </p:spTree>
    <p:extLst>
      <p:ext uri="{BB962C8B-B14F-4D97-AF65-F5344CB8AC3E}">
        <p14:creationId xmlns:p14="http://schemas.microsoft.com/office/powerpoint/2010/main" val="15254022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Horseshoe Lake Access</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802731"/>
            <a:ext cx="3657600" cy="2057400"/>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957614" y="1536700"/>
            <a:ext cx="2581572" cy="4589463"/>
          </a:xfrm>
        </p:spPr>
      </p:pic>
    </p:spTree>
    <p:extLst>
      <p:ext uri="{BB962C8B-B14F-4D97-AF65-F5344CB8AC3E}">
        <p14:creationId xmlns:p14="http://schemas.microsoft.com/office/powerpoint/2010/main" val="34626053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Lakes – </a:t>
            </a:r>
            <a:br>
              <a:rPr lang="en-US" dirty="0" smtClean="0"/>
            </a:br>
            <a:r>
              <a:rPr lang="en-US" dirty="0" smtClean="0"/>
              <a:t>Aquatic Invasive Species</a:t>
            </a:r>
            <a:endParaRPr lang="en-US" dirty="0"/>
          </a:p>
        </p:txBody>
      </p:sp>
      <p:sp>
        <p:nvSpPr>
          <p:cNvPr id="3" name="Content Placeholder 2"/>
          <p:cNvSpPr>
            <a:spLocks noGrp="1"/>
          </p:cNvSpPr>
          <p:nvPr>
            <p:ph idx="1"/>
          </p:nvPr>
        </p:nvSpPr>
        <p:spPr/>
        <p:txBody>
          <a:bodyPr>
            <a:normAutofit/>
          </a:bodyPr>
          <a:lstStyle/>
          <a:p>
            <a:r>
              <a:rPr lang="en-US" sz="2400" dirty="0" smtClean="0"/>
              <a:t>Lower &amp; Upper Mission</a:t>
            </a:r>
          </a:p>
          <a:p>
            <a:pPr lvl="1"/>
            <a:r>
              <a:rPr lang="en-US" sz="2400" dirty="0" smtClean="0"/>
              <a:t>Curly Leaf Pondweed </a:t>
            </a:r>
          </a:p>
          <a:p>
            <a:pPr lvl="1"/>
            <a:r>
              <a:rPr lang="en-US" sz="2400" dirty="0" smtClean="0"/>
              <a:t>Eurasian </a:t>
            </a:r>
            <a:r>
              <a:rPr lang="en-US" sz="2400" dirty="0" err="1" smtClean="0"/>
              <a:t>WaterMilfoil</a:t>
            </a:r>
            <a:r>
              <a:rPr lang="en-US" sz="2400" dirty="0" smtClean="0"/>
              <a:t> </a:t>
            </a:r>
          </a:p>
          <a:p>
            <a:pPr marL="411480" lvl="1" indent="0">
              <a:buNone/>
            </a:pPr>
            <a:endParaRPr lang="en-US" sz="2400" dirty="0"/>
          </a:p>
          <a:p>
            <a:pPr lvl="1"/>
            <a:r>
              <a:rPr lang="en-US" sz="2400" dirty="0" smtClean="0"/>
              <a:t>Some Good News  </a:t>
            </a:r>
          </a:p>
          <a:p>
            <a:pPr lvl="2"/>
            <a:r>
              <a:rPr lang="en-US" sz="2400" dirty="0" smtClean="0"/>
              <a:t>No additional </a:t>
            </a:r>
            <a:r>
              <a:rPr lang="en-US" sz="2400" dirty="0" err="1" smtClean="0"/>
              <a:t>invasives</a:t>
            </a:r>
            <a:r>
              <a:rPr lang="en-US" sz="2400" dirty="0" smtClean="0"/>
              <a:t> identified </a:t>
            </a:r>
            <a:r>
              <a:rPr lang="en-US" sz="2400" dirty="0" smtClean="0">
                <a:solidFill>
                  <a:srgbClr val="FF0000"/>
                </a:solidFill>
              </a:rPr>
              <a:t>to-date </a:t>
            </a:r>
            <a:r>
              <a:rPr lang="en-US" sz="2400" dirty="0" smtClean="0"/>
              <a:t>in Mission Lakes</a:t>
            </a:r>
          </a:p>
          <a:p>
            <a:pPr lvl="2"/>
            <a:r>
              <a:rPr lang="en-US" sz="2400" dirty="0" smtClean="0"/>
              <a:t>However, we are “at risk”</a:t>
            </a:r>
          </a:p>
          <a:p>
            <a:pPr lvl="3"/>
            <a:r>
              <a:rPr lang="en-US" sz="2400" dirty="0" smtClean="0"/>
              <a:t>Despite zebra mussels in neighboring lakes  </a:t>
            </a:r>
            <a:endParaRPr lang="en-US" sz="2400" dirty="0"/>
          </a:p>
          <a:p>
            <a:pPr lvl="3"/>
            <a:r>
              <a:rPr lang="en-US" sz="2400" dirty="0" smtClean="0"/>
              <a:t>Stony Stonewort – tending from north to south </a:t>
            </a:r>
          </a:p>
          <a:p>
            <a:pPr lvl="1"/>
            <a:endParaRPr lang="en-US" dirty="0"/>
          </a:p>
          <a:p>
            <a:pPr marL="411480" lvl="1" indent="0">
              <a:buNone/>
            </a:pPr>
            <a:endParaRPr lang="en-US" dirty="0"/>
          </a:p>
          <a:p>
            <a:pPr marL="114300" indent="0">
              <a:buNone/>
            </a:pPr>
            <a:endParaRPr lang="en-US" dirty="0" smtClean="0"/>
          </a:p>
          <a:p>
            <a:pPr lvl="1"/>
            <a:endParaRPr lang="en-US" dirty="0"/>
          </a:p>
        </p:txBody>
      </p:sp>
    </p:spTree>
    <p:extLst>
      <p:ext uri="{BB962C8B-B14F-4D97-AF65-F5344CB8AC3E}">
        <p14:creationId xmlns:p14="http://schemas.microsoft.com/office/powerpoint/2010/main" val="25126834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Lakes – </a:t>
            </a:r>
            <a:br>
              <a:rPr lang="en-US" dirty="0" smtClean="0"/>
            </a:br>
            <a:r>
              <a:rPr lang="en-US" dirty="0" smtClean="0"/>
              <a:t>Water Quality/Nutrients</a:t>
            </a:r>
            <a:endParaRPr lang="en-US" dirty="0"/>
          </a:p>
        </p:txBody>
      </p:sp>
      <p:sp>
        <p:nvSpPr>
          <p:cNvPr id="3" name="Content Placeholder 2"/>
          <p:cNvSpPr>
            <a:spLocks noGrp="1"/>
          </p:cNvSpPr>
          <p:nvPr>
            <p:ph idx="1"/>
          </p:nvPr>
        </p:nvSpPr>
        <p:spPr>
          <a:xfrm>
            <a:off x="457200" y="1676400"/>
            <a:ext cx="7620000" cy="4800600"/>
          </a:xfrm>
        </p:spPr>
        <p:txBody>
          <a:bodyPr>
            <a:normAutofit fontScale="92500" lnSpcReduction="10000"/>
          </a:bodyPr>
          <a:lstStyle/>
          <a:p>
            <a:r>
              <a:rPr lang="en-US" dirty="0" smtClean="0"/>
              <a:t>CWC Land Services meeting</a:t>
            </a:r>
            <a:endParaRPr lang="en-US" dirty="0"/>
          </a:p>
          <a:p>
            <a:pPr lvl="1"/>
            <a:r>
              <a:rPr lang="en-US" dirty="0" smtClean="0"/>
              <a:t>Lower Mission considered a shallow lake -</a:t>
            </a:r>
          </a:p>
          <a:p>
            <a:pPr lvl="2"/>
            <a:r>
              <a:rPr lang="en-US" dirty="0" smtClean="0"/>
              <a:t>Higher level of internal loading of phosphates – promotes more growth</a:t>
            </a:r>
          </a:p>
          <a:p>
            <a:pPr lvl="2"/>
            <a:r>
              <a:rPr lang="en-US" dirty="0" smtClean="0"/>
              <a:t>Where its coming from and what we can do</a:t>
            </a:r>
          </a:p>
          <a:p>
            <a:pPr lvl="2"/>
            <a:endParaRPr lang="en-US" dirty="0" smtClean="0"/>
          </a:p>
          <a:p>
            <a:pPr marL="411480" lvl="1" indent="0">
              <a:buNone/>
            </a:pPr>
            <a:r>
              <a:rPr lang="en-US" dirty="0" smtClean="0"/>
              <a:t>More Nutrients = More Weed Growth =More Decaying Biomass= More Nutrients= Green Water</a:t>
            </a:r>
          </a:p>
          <a:p>
            <a:pPr marL="411480" lvl="1" indent="0">
              <a:buNone/>
            </a:pPr>
            <a:endParaRPr lang="en-US" dirty="0" smtClean="0"/>
          </a:p>
          <a:p>
            <a:pPr lvl="1"/>
            <a:r>
              <a:rPr lang="en-US" dirty="0" smtClean="0"/>
              <a:t>Monitor Upper and Lower (May – Sept)</a:t>
            </a:r>
          </a:p>
          <a:p>
            <a:pPr lvl="2"/>
            <a:r>
              <a:rPr lang="en-US" dirty="0" smtClean="0"/>
              <a:t>Chlorophyll , Phosphorus, and water clarity (</a:t>
            </a:r>
            <a:r>
              <a:rPr lang="en-US" dirty="0" err="1" smtClean="0"/>
              <a:t>Sechi</a:t>
            </a:r>
            <a:r>
              <a:rPr lang="en-US" dirty="0" smtClean="0"/>
              <a:t> disk)</a:t>
            </a:r>
          </a:p>
          <a:p>
            <a:pPr lvl="2"/>
            <a:r>
              <a:rPr lang="en-US" dirty="0"/>
              <a:t>i</a:t>
            </a:r>
            <a:r>
              <a:rPr lang="en-US" dirty="0" smtClean="0"/>
              <a:t>ndicator of long term health of lake</a:t>
            </a:r>
          </a:p>
          <a:p>
            <a:pPr lvl="2"/>
            <a:endParaRPr lang="en-US" dirty="0" smtClean="0"/>
          </a:p>
          <a:p>
            <a:pPr marL="114300" indent="0">
              <a:buNone/>
            </a:pPr>
            <a:endParaRPr lang="en-US" dirty="0"/>
          </a:p>
          <a:p>
            <a:pPr marL="114300" indent="0">
              <a:buNone/>
            </a:pPr>
            <a:r>
              <a:rPr lang="en-US" dirty="0" smtClean="0"/>
              <a:t>Solution;  Reduce Nutrients entering  the Lakes</a:t>
            </a:r>
          </a:p>
          <a:p>
            <a:pPr marL="114300" indent="0">
              <a:buNone/>
            </a:pPr>
            <a:r>
              <a:rPr lang="en-US" dirty="0"/>
              <a:t>	</a:t>
            </a:r>
            <a:r>
              <a:rPr lang="en-US" dirty="0" smtClean="0"/>
              <a:t>     Reduce Nutrients in the Lakes</a:t>
            </a:r>
          </a:p>
          <a:p>
            <a:pPr lvl="1"/>
            <a:endParaRPr lang="en-US" dirty="0" smtClean="0"/>
          </a:p>
          <a:p>
            <a:pPr lvl="1"/>
            <a:endParaRPr lang="en-US" dirty="0"/>
          </a:p>
        </p:txBody>
      </p:sp>
    </p:spTree>
    <p:extLst>
      <p:ext uri="{BB962C8B-B14F-4D97-AF65-F5344CB8AC3E}">
        <p14:creationId xmlns:p14="http://schemas.microsoft.com/office/powerpoint/2010/main" val="38402572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Clarity – </a:t>
            </a:r>
            <a:endParaRPr lang="en-US" dirty="0"/>
          </a:p>
        </p:txBody>
      </p:sp>
      <p:sp>
        <p:nvSpPr>
          <p:cNvPr id="3" name="Content Placeholder 2"/>
          <p:cNvSpPr>
            <a:spLocks noGrp="1"/>
          </p:cNvSpPr>
          <p:nvPr>
            <p:ph idx="1"/>
          </p:nvPr>
        </p:nvSpPr>
        <p:spPr/>
        <p:txBody>
          <a:bodyPr/>
          <a:lstStyle/>
          <a:p>
            <a:r>
              <a:rPr lang="en-US" dirty="0" smtClean="0"/>
              <a:t>Monitor Upper &amp; Lower Mission</a:t>
            </a:r>
          </a:p>
          <a:p>
            <a:r>
              <a:rPr lang="en-US" dirty="0" smtClean="0"/>
              <a:t> May – September </a:t>
            </a:r>
          </a:p>
          <a:p>
            <a:pPr lvl="1"/>
            <a:r>
              <a:rPr lang="en-US" dirty="0" err="1" smtClean="0"/>
              <a:t>Secchi</a:t>
            </a:r>
            <a:r>
              <a:rPr lang="en-US" dirty="0" smtClean="0"/>
              <a:t> disk</a:t>
            </a:r>
          </a:p>
          <a:p>
            <a:r>
              <a:rPr lang="en-US" dirty="0" smtClean="0"/>
              <a:t>Important indicator of lake health -shows amount of light penetration</a:t>
            </a:r>
          </a:p>
          <a:p>
            <a:pPr marL="114300" indent="0">
              <a:buNone/>
            </a:pPr>
            <a:endParaRPr lang="en-US" dirty="0"/>
          </a:p>
          <a:p>
            <a:r>
              <a:rPr lang="en-US" dirty="0" smtClean="0"/>
              <a:t>New link available at Minnesota Pollution Control Agency</a:t>
            </a:r>
          </a:p>
          <a:p>
            <a:r>
              <a:rPr lang="en-US" dirty="0" smtClean="0"/>
              <a:t>Webapp.pca.state.mn.us</a:t>
            </a:r>
          </a:p>
          <a:p>
            <a:r>
              <a:rPr lang="en-US" dirty="0" smtClean="0"/>
              <a:t>Lake ID #s or type in name of lake</a:t>
            </a:r>
            <a:endParaRPr lang="en-US" dirty="0"/>
          </a:p>
          <a:p>
            <a:pPr marL="411480" lvl="1" indent="0">
              <a:buNone/>
            </a:pPr>
            <a:r>
              <a:rPr lang="en-US" dirty="0" smtClean="0"/>
              <a:t>Lower Mission    18-0243-00-203</a:t>
            </a:r>
          </a:p>
          <a:p>
            <a:pPr marL="411480" lvl="1" indent="0">
              <a:buNone/>
            </a:pPr>
            <a:r>
              <a:rPr lang="en-US" dirty="0" smtClean="0"/>
              <a:t>Upper Mission    18-0242-00-205</a:t>
            </a:r>
            <a:endParaRPr lang="en-US" dirty="0"/>
          </a:p>
        </p:txBody>
      </p:sp>
    </p:spTree>
    <p:extLst>
      <p:ext uri="{BB962C8B-B14F-4D97-AF65-F5344CB8AC3E}">
        <p14:creationId xmlns:p14="http://schemas.microsoft.com/office/powerpoint/2010/main" val="32550056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Quality- What we can do?</a:t>
            </a:r>
            <a:endParaRPr lang="en-US" dirty="0"/>
          </a:p>
        </p:txBody>
      </p:sp>
      <p:sp>
        <p:nvSpPr>
          <p:cNvPr id="3" name="Content Placeholder 2"/>
          <p:cNvSpPr>
            <a:spLocks noGrp="1"/>
          </p:cNvSpPr>
          <p:nvPr>
            <p:ph idx="1"/>
          </p:nvPr>
        </p:nvSpPr>
        <p:spPr/>
        <p:txBody>
          <a:bodyPr/>
          <a:lstStyle/>
          <a:p>
            <a:r>
              <a:rPr lang="en-US" dirty="0" smtClean="0"/>
              <a:t>No Fertilizer</a:t>
            </a:r>
          </a:p>
          <a:p>
            <a:r>
              <a:rPr lang="en-US" dirty="0" smtClean="0"/>
              <a:t>Get Septic Systems Pumped/Inspected</a:t>
            </a:r>
          </a:p>
          <a:p>
            <a:pPr lvl="1"/>
            <a:r>
              <a:rPr lang="en-US" dirty="0" smtClean="0"/>
              <a:t>Recommendation every 3 years</a:t>
            </a:r>
          </a:p>
          <a:p>
            <a:r>
              <a:rPr lang="en-US" dirty="0" smtClean="0"/>
              <a:t>Absorb &amp; Store Nutrients</a:t>
            </a:r>
          </a:p>
          <a:p>
            <a:r>
              <a:rPr lang="en-US" dirty="0" smtClean="0"/>
              <a:t>Capture or Redirect  storm Run-off</a:t>
            </a:r>
          </a:p>
          <a:p>
            <a:pPr lvl="1"/>
            <a:r>
              <a:rPr lang="en-US" dirty="0" smtClean="0"/>
              <a:t>gutters</a:t>
            </a:r>
          </a:p>
          <a:p>
            <a:r>
              <a:rPr lang="en-US" dirty="0" smtClean="0"/>
              <a:t>Fire Pits ashes contain phosphorus; prevent them from reaching the lake</a:t>
            </a:r>
          </a:p>
          <a:p>
            <a:r>
              <a:rPr lang="en-US" dirty="0" smtClean="0"/>
              <a:t>Leaves and grass clippings </a:t>
            </a:r>
            <a:endParaRPr lang="en-US" dirty="0"/>
          </a:p>
        </p:txBody>
      </p:sp>
    </p:spTree>
    <p:extLst>
      <p:ext uri="{BB962C8B-B14F-4D97-AF65-F5344CB8AC3E}">
        <p14:creationId xmlns:p14="http://schemas.microsoft.com/office/powerpoint/2010/main" val="42809647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 Business </a:t>
            </a:r>
            <a:endParaRPr lang="en-US" dirty="0"/>
          </a:p>
        </p:txBody>
      </p:sp>
      <p:sp>
        <p:nvSpPr>
          <p:cNvPr id="3" name="Content Placeholder 2"/>
          <p:cNvSpPr>
            <a:spLocks noGrp="1"/>
          </p:cNvSpPr>
          <p:nvPr>
            <p:ph idx="1"/>
          </p:nvPr>
        </p:nvSpPr>
        <p:spPr/>
        <p:txBody>
          <a:bodyPr/>
          <a:lstStyle/>
          <a:p>
            <a:r>
              <a:rPr lang="en-US" dirty="0" smtClean="0"/>
              <a:t>Lake Representative position  available</a:t>
            </a:r>
          </a:p>
          <a:p>
            <a:pPr lvl="1"/>
            <a:r>
              <a:rPr lang="en-US" dirty="0" smtClean="0"/>
              <a:t>2 year term</a:t>
            </a:r>
          </a:p>
          <a:p>
            <a:pPr lvl="1"/>
            <a:endParaRPr lang="en-US" dirty="0"/>
          </a:p>
          <a:p>
            <a:r>
              <a:rPr lang="en-US" dirty="0" smtClean="0"/>
              <a:t>Motions  to elect/affirm board </a:t>
            </a:r>
          </a:p>
          <a:p>
            <a:r>
              <a:rPr lang="en-US" dirty="0" smtClean="0"/>
              <a:t>Motion to allow board to handle financial obligations consistent with goals and objectives of MLA.</a:t>
            </a:r>
            <a:endParaRPr lang="en-US" dirty="0"/>
          </a:p>
        </p:txBody>
      </p:sp>
    </p:spTree>
    <p:extLst>
      <p:ext uri="{BB962C8B-B14F-4D97-AF65-F5344CB8AC3E}">
        <p14:creationId xmlns:p14="http://schemas.microsoft.com/office/powerpoint/2010/main" val="5019174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Mission Lakes Association</a:t>
            </a:r>
            <a:endParaRPr lang="en-US" dirty="0"/>
          </a:p>
        </p:txBody>
      </p:sp>
      <p:sp>
        <p:nvSpPr>
          <p:cNvPr id="3" name="Content Placeholder 2"/>
          <p:cNvSpPr>
            <a:spLocks noGrp="1"/>
          </p:cNvSpPr>
          <p:nvPr>
            <p:ph idx="1"/>
          </p:nvPr>
        </p:nvSpPr>
        <p:spPr>
          <a:xfrm>
            <a:off x="304800" y="1447800"/>
            <a:ext cx="7620000" cy="4800600"/>
          </a:xfrm>
        </p:spPr>
        <p:txBody>
          <a:bodyPr/>
          <a:lstStyle/>
          <a:p>
            <a:pPr marL="114300" indent="0">
              <a:buNone/>
            </a:pPr>
            <a:endParaRPr lang="en-US" dirty="0" smtClean="0"/>
          </a:p>
          <a:p>
            <a:pPr marL="114300" indent="0">
              <a:buNone/>
            </a:pPr>
            <a:endParaRPr lang="en-US" dirty="0"/>
          </a:p>
        </p:txBody>
      </p:sp>
      <p:sp>
        <p:nvSpPr>
          <p:cNvPr id="6" name="TextBox 5"/>
          <p:cNvSpPr txBox="1"/>
          <p:nvPr/>
        </p:nvSpPr>
        <p:spPr>
          <a:xfrm>
            <a:off x="1073269" y="1905000"/>
            <a:ext cx="6293711" cy="1815882"/>
          </a:xfrm>
          <a:prstGeom prst="rect">
            <a:avLst/>
          </a:prstGeom>
          <a:noFill/>
        </p:spPr>
        <p:txBody>
          <a:bodyPr wrap="none" rtlCol="0">
            <a:spAutoFit/>
          </a:bodyPr>
          <a:lstStyle/>
          <a:p>
            <a:pPr algn="ctr"/>
            <a:r>
              <a:rPr lang="en-US" sz="2800" i="1" dirty="0" smtClean="0"/>
              <a:t>Thanks You for your Interest and Support!</a:t>
            </a:r>
          </a:p>
          <a:p>
            <a:pPr algn="ctr"/>
            <a:endParaRPr lang="en-US" sz="2800" i="1" dirty="0"/>
          </a:p>
          <a:p>
            <a:pPr algn="ctr"/>
            <a:r>
              <a:rPr lang="en-US" sz="2800" i="1" dirty="0" smtClean="0"/>
              <a:t>Become a Steward of our Lakes and it will </a:t>
            </a:r>
          </a:p>
          <a:p>
            <a:pPr algn="ctr"/>
            <a:r>
              <a:rPr lang="en-US" sz="2800" i="1" dirty="0"/>
              <a:t>b</a:t>
            </a:r>
            <a:r>
              <a:rPr lang="en-US" sz="2800" i="1" dirty="0" smtClean="0"/>
              <a:t>ecome a Legacy you can be Proud Of</a:t>
            </a:r>
            <a:endParaRPr lang="en-US" sz="2800" i="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233" y="3729862"/>
            <a:ext cx="3064367" cy="3128137"/>
          </a:xfrm>
          <a:prstGeom prst="rect">
            <a:avLst/>
          </a:prstGeom>
        </p:spPr>
      </p:pic>
    </p:spTree>
    <p:extLst>
      <p:ext uri="{BB962C8B-B14F-4D97-AF65-F5344CB8AC3E}">
        <p14:creationId xmlns:p14="http://schemas.microsoft.com/office/powerpoint/2010/main" val="2376622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Financials – </a:t>
            </a:r>
            <a:br>
              <a:rPr lang="en-US" dirty="0" smtClean="0"/>
            </a:br>
            <a:r>
              <a:rPr lang="en-US" dirty="0" smtClean="0"/>
              <a:t>Gail Nixa, Treasurer</a:t>
            </a:r>
            <a:endParaRPr lang="en-US" dirty="0"/>
          </a:p>
        </p:txBody>
      </p:sp>
      <p:sp>
        <p:nvSpPr>
          <p:cNvPr id="3" name="Content Placeholder 2"/>
          <p:cNvSpPr>
            <a:spLocks noGrp="1"/>
          </p:cNvSpPr>
          <p:nvPr>
            <p:ph idx="1"/>
          </p:nvPr>
        </p:nvSpPr>
        <p:spPr/>
        <p:txBody>
          <a:bodyPr>
            <a:normAutofit/>
          </a:bodyPr>
          <a:lstStyle/>
          <a:p>
            <a:endParaRPr lang="en-US" sz="3200" dirty="0" smtClean="0"/>
          </a:p>
          <a:p>
            <a:endParaRPr lang="en-US" sz="3200" dirty="0" smtClean="0"/>
          </a:p>
          <a:p>
            <a:endParaRPr lang="en-US" sz="3200" dirty="0" smtClean="0"/>
          </a:p>
          <a:p>
            <a:pPr marL="114300" indent="0">
              <a:buNone/>
            </a:pPr>
            <a:endParaRPr lang="en-US" sz="3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4958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5820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76400"/>
            <a:ext cx="7620000" cy="2362200"/>
          </a:xfrm>
        </p:spPr>
        <p:txBody>
          <a:bodyPr/>
          <a:lstStyle/>
          <a:p>
            <a:r>
              <a:rPr lang="en-US" dirty="0" smtClean="0"/>
              <a:t>Break – 10 minutes</a:t>
            </a:r>
            <a:endParaRPr lang="en-US" dirty="0"/>
          </a:p>
        </p:txBody>
      </p:sp>
    </p:spTree>
    <p:extLst>
      <p:ext uri="{BB962C8B-B14F-4D97-AF65-F5344CB8AC3E}">
        <p14:creationId xmlns:p14="http://schemas.microsoft.com/office/powerpoint/2010/main" val="26893425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9067800"/>
            <a:ext cx="5791200" cy="6463308"/>
          </a:xfrm>
          <a:prstGeom prst="rect">
            <a:avLst/>
          </a:prstGeom>
        </p:spPr>
        <p:txBody>
          <a:bodyPr wrap="square">
            <a:spAutoFit/>
          </a:bodyPr>
          <a:lstStyle/>
          <a:p>
            <a:r>
              <a:rPr lang="en-US" dirty="0"/>
              <a:t>2022 Mission Lakes Association (MLA) Survey</a:t>
            </a:r>
          </a:p>
          <a:p>
            <a:r>
              <a:rPr lang="en-US" dirty="0" smtClean="0"/>
              <a:t>______________________________________</a:t>
            </a:r>
            <a:endParaRPr lang="en-US" dirty="0"/>
          </a:p>
          <a:p>
            <a:pPr lvl="0"/>
            <a:r>
              <a:rPr lang="en-US" dirty="0"/>
              <a:t>Rate the following regarding your use of our lakes. Circle one response for each.</a:t>
            </a:r>
          </a:p>
          <a:p>
            <a:pPr lvl="1"/>
            <a:r>
              <a:rPr lang="en-US" dirty="0"/>
              <a:t>Swimming – </a:t>
            </a:r>
            <a:r>
              <a:rPr lang="en-US" b="1" dirty="0"/>
              <a:t>Excellent </a:t>
            </a:r>
            <a:r>
              <a:rPr lang="en-US" dirty="0"/>
              <a:t>/ </a:t>
            </a:r>
            <a:r>
              <a:rPr lang="en-US" b="1" dirty="0"/>
              <a:t>Good </a:t>
            </a:r>
            <a:r>
              <a:rPr lang="en-US" dirty="0"/>
              <a:t>/ </a:t>
            </a:r>
            <a:r>
              <a:rPr lang="en-US" b="1" dirty="0"/>
              <a:t>Impaired </a:t>
            </a:r>
            <a:r>
              <a:rPr lang="en-US" dirty="0"/>
              <a:t>/</a:t>
            </a:r>
            <a:r>
              <a:rPr lang="en-US" b="1" dirty="0"/>
              <a:t> Unacceptable</a:t>
            </a:r>
            <a:endParaRPr lang="en-US" dirty="0"/>
          </a:p>
          <a:p>
            <a:pPr lvl="1"/>
            <a:r>
              <a:rPr lang="en-US" dirty="0"/>
              <a:t>Fishing - </a:t>
            </a:r>
            <a:r>
              <a:rPr lang="en-US" b="1" dirty="0"/>
              <a:t>Excellent </a:t>
            </a:r>
            <a:r>
              <a:rPr lang="en-US" dirty="0"/>
              <a:t>/ </a:t>
            </a:r>
            <a:r>
              <a:rPr lang="en-US" b="1" dirty="0"/>
              <a:t>Good </a:t>
            </a:r>
            <a:r>
              <a:rPr lang="en-US" dirty="0"/>
              <a:t>/ </a:t>
            </a:r>
            <a:r>
              <a:rPr lang="en-US" b="1" dirty="0"/>
              <a:t>Impaired </a:t>
            </a:r>
            <a:r>
              <a:rPr lang="en-US" dirty="0"/>
              <a:t>/</a:t>
            </a:r>
            <a:r>
              <a:rPr lang="en-US" b="1" dirty="0"/>
              <a:t> Unacceptable</a:t>
            </a:r>
            <a:endParaRPr lang="en-US" dirty="0"/>
          </a:p>
          <a:p>
            <a:pPr lvl="1"/>
            <a:r>
              <a:rPr lang="en-US" dirty="0"/>
              <a:t>Boating - </a:t>
            </a:r>
            <a:r>
              <a:rPr lang="en-US" b="1" dirty="0"/>
              <a:t>Excellent </a:t>
            </a:r>
            <a:r>
              <a:rPr lang="en-US" dirty="0"/>
              <a:t>/ </a:t>
            </a:r>
            <a:r>
              <a:rPr lang="en-US" b="1" dirty="0"/>
              <a:t>Good </a:t>
            </a:r>
            <a:r>
              <a:rPr lang="en-US" dirty="0"/>
              <a:t>/ </a:t>
            </a:r>
            <a:r>
              <a:rPr lang="en-US" b="1" dirty="0"/>
              <a:t>Impaired </a:t>
            </a:r>
            <a:r>
              <a:rPr lang="en-US" dirty="0"/>
              <a:t>/</a:t>
            </a:r>
            <a:r>
              <a:rPr lang="en-US" b="1" dirty="0"/>
              <a:t> Unacceptable</a:t>
            </a:r>
            <a:endParaRPr lang="en-US" dirty="0"/>
          </a:p>
          <a:p>
            <a:pPr lvl="1"/>
            <a:r>
              <a:rPr lang="en-US" dirty="0"/>
              <a:t>“</a:t>
            </a:r>
            <a:r>
              <a:rPr lang="en-US" dirty="0" err="1"/>
              <a:t>Viewscape</a:t>
            </a:r>
            <a:r>
              <a:rPr lang="en-US" dirty="0"/>
              <a:t>” - </a:t>
            </a:r>
            <a:r>
              <a:rPr lang="en-US" b="1" dirty="0"/>
              <a:t>Excellent </a:t>
            </a:r>
            <a:r>
              <a:rPr lang="en-US" dirty="0"/>
              <a:t>/ </a:t>
            </a:r>
            <a:r>
              <a:rPr lang="en-US" b="1" dirty="0"/>
              <a:t>Good </a:t>
            </a:r>
            <a:r>
              <a:rPr lang="en-US" dirty="0"/>
              <a:t>/ </a:t>
            </a:r>
            <a:r>
              <a:rPr lang="en-US" b="1" dirty="0"/>
              <a:t>Impaired </a:t>
            </a:r>
            <a:r>
              <a:rPr lang="en-US" dirty="0"/>
              <a:t>/</a:t>
            </a:r>
            <a:r>
              <a:rPr lang="en-US" b="1" dirty="0"/>
              <a:t> Unacceptable</a:t>
            </a:r>
            <a:endParaRPr lang="en-US" dirty="0"/>
          </a:p>
          <a:p>
            <a:pPr lvl="1"/>
            <a:r>
              <a:rPr lang="en-US" dirty="0"/>
              <a:t>Contribution to property value - </a:t>
            </a:r>
            <a:r>
              <a:rPr lang="en-US" b="1" dirty="0"/>
              <a:t>Excellent </a:t>
            </a:r>
            <a:r>
              <a:rPr lang="en-US" dirty="0"/>
              <a:t>/ </a:t>
            </a:r>
            <a:r>
              <a:rPr lang="en-US" b="1" dirty="0"/>
              <a:t>Good </a:t>
            </a:r>
            <a:r>
              <a:rPr lang="en-US" dirty="0"/>
              <a:t>/ </a:t>
            </a:r>
            <a:r>
              <a:rPr lang="en-US" b="1" dirty="0"/>
              <a:t>Impaired </a:t>
            </a:r>
            <a:r>
              <a:rPr lang="en-US" dirty="0"/>
              <a:t>/</a:t>
            </a:r>
            <a:r>
              <a:rPr lang="en-US" b="1" dirty="0"/>
              <a:t> Unacceptable</a:t>
            </a:r>
            <a:endParaRPr lang="en-US" dirty="0"/>
          </a:p>
          <a:p>
            <a:pPr lvl="0"/>
            <a:r>
              <a:rPr lang="en-US" dirty="0"/>
              <a:t>MLA has only been selectively treating areas on our lakes with high concentration of Aquatic Invasive Species for many years. How do you feel about AIS and the herbicide treatment? Circle one.</a:t>
            </a:r>
          </a:p>
          <a:p>
            <a:pPr lvl="1"/>
            <a:r>
              <a:rPr lang="en-US" dirty="0"/>
              <a:t>Get rid of all AIS in our lakes</a:t>
            </a:r>
          </a:p>
          <a:p>
            <a:pPr lvl="1"/>
            <a:r>
              <a:rPr lang="en-US" dirty="0"/>
              <a:t>Continue selective herbicide treatment </a:t>
            </a:r>
          </a:p>
          <a:p>
            <a:pPr lvl="1"/>
            <a:r>
              <a:rPr lang="en-US" dirty="0"/>
              <a:t>Opposed to use of herbicides</a:t>
            </a:r>
          </a:p>
          <a:p>
            <a:pPr lvl="1"/>
            <a:r>
              <a:rPr lang="en-US" dirty="0"/>
              <a:t>Don’t bother as nature will take it’s own course</a:t>
            </a:r>
          </a:p>
          <a:p>
            <a:pPr lvl="0"/>
            <a:r>
              <a:rPr lang="en-US" dirty="0"/>
              <a:t>Would you be interested in learning about ways you can reduce your property’s impact on our lakes? </a:t>
            </a:r>
            <a:r>
              <a:rPr lang="en-US" b="1" dirty="0"/>
              <a:t>YES </a:t>
            </a:r>
            <a:r>
              <a:rPr lang="en-US" dirty="0"/>
              <a:t>/ </a:t>
            </a:r>
            <a:r>
              <a:rPr lang="en-US" b="1" dirty="0"/>
              <a:t>NO</a:t>
            </a:r>
            <a:endParaRPr lang="en-US" dirty="0"/>
          </a:p>
          <a:p>
            <a:r>
              <a:rPr lang="en-US" dirty="0"/>
              <a:t>The MLA board thanks you for your responses!</a:t>
            </a:r>
          </a:p>
        </p:txBody>
      </p:sp>
      <p:sp>
        <p:nvSpPr>
          <p:cNvPr id="2" name="Rectangle 1"/>
          <p:cNvSpPr/>
          <p:nvPr/>
        </p:nvSpPr>
        <p:spPr>
          <a:xfrm>
            <a:off x="304800" y="-1741646"/>
            <a:ext cx="7772400" cy="8402300"/>
          </a:xfrm>
          <a:prstGeom prst="rect">
            <a:avLst/>
          </a:prstGeom>
        </p:spPr>
        <p:txBody>
          <a:bodyPr wrap="square">
            <a:spAutoFit/>
          </a:bodyPr>
          <a:lstStyle/>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lvl="0"/>
            <a:r>
              <a:rPr lang="en-US" dirty="0" smtClean="0"/>
              <a:t>Are </a:t>
            </a:r>
            <a:r>
              <a:rPr lang="en-US" dirty="0"/>
              <a:t>you a member of the MLA? </a:t>
            </a:r>
          </a:p>
          <a:p>
            <a:pPr lvl="1"/>
            <a:r>
              <a:rPr lang="en-US" b="1" dirty="0"/>
              <a:t>YES</a:t>
            </a:r>
            <a:r>
              <a:rPr lang="en-US" dirty="0"/>
              <a:t> – How long have you been a member? _____</a:t>
            </a:r>
          </a:p>
          <a:p>
            <a:pPr lvl="1"/>
            <a:r>
              <a:rPr lang="en-US" b="1" dirty="0"/>
              <a:t>NO</a:t>
            </a:r>
            <a:r>
              <a:rPr lang="en-US" dirty="0"/>
              <a:t> – What can we do to earn your support? _____________________________________________ </a:t>
            </a:r>
          </a:p>
          <a:p>
            <a:pPr lvl="0"/>
            <a:r>
              <a:rPr lang="en-US" dirty="0"/>
              <a:t>Have you attended any of these 2022 MLA meetings? Circle meetings attended</a:t>
            </a:r>
          </a:p>
          <a:p>
            <a:pPr lvl="1"/>
            <a:r>
              <a:rPr lang="en-US" dirty="0"/>
              <a:t>Board &amp; Breakfast – April</a:t>
            </a:r>
          </a:p>
          <a:p>
            <a:pPr lvl="1"/>
            <a:r>
              <a:rPr lang="en-US" dirty="0"/>
              <a:t>Annual Meeting – May</a:t>
            </a:r>
          </a:p>
          <a:p>
            <a:pPr lvl="1"/>
            <a:r>
              <a:rPr lang="en-US" dirty="0"/>
              <a:t>Board &amp; Breakfast – October	</a:t>
            </a:r>
          </a:p>
          <a:p>
            <a:pPr lvl="0"/>
            <a:r>
              <a:rPr lang="en-US" dirty="0"/>
              <a:t>Have you participated in any of these social events? Circle all that apply.</a:t>
            </a:r>
          </a:p>
          <a:p>
            <a:pPr lvl="1"/>
            <a:r>
              <a:rPr lang="en-US" dirty="0"/>
              <a:t>Ice Fishing Contest – February</a:t>
            </a:r>
          </a:p>
          <a:p>
            <a:pPr lvl="1"/>
            <a:r>
              <a:rPr lang="en-US" dirty="0"/>
              <a:t>Light up the lake – July 3rd</a:t>
            </a:r>
          </a:p>
          <a:p>
            <a:pPr lvl="1"/>
            <a:r>
              <a:rPr lang="en-US" dirty="0"/>
              <a:t>Boat parade – July 4</a:t>
            </a:r>
            <a:r>
              <a:rPr lang="en-US" baseline="30000" dirty="0"/>
              <a:t>th</a:t>
            </a:r>
            <a:endParaRPr lang="en-US" dirty="0"/>
          </a:p>
          <a:p>
            <a:pPr lvl="0"/>
            <a:r>
              <a:rPr lang="en-US" dirty="0"/>
              <a:t>What other kinds of social events should the MLA sponsor?</a:t>
            </a:r>
            <a:br>
              <a:rPr lang="en-US" dirty="0"/>
            </a:br>
            <a:endParaRPr lang="en-US" dirty="0"/>
          </a:p>
          <a:p>
            <a:pPr lvl="0"/>
            <a:r>
              <a:rPr lang="en-US" dirty="0"/>
              <a:t>Do you feel the MLA does a good job of communicating with you? </a:t>
            </a:r>
            <a:r>
              <a:rPr lang="en-US" b="1" dirty="0"/>
              <a:t>YES</a:t>
            </a:r>
            <a:r>
              <a:rPr lang="en-US" dirty="0"/>
              <a:t> / </a:t>
            </a:r>
            <a:r>
              <a:rPr lang="en-US" b="1" dirty="0"/>
              <a:t>NO</a:t>
            </a:r>
            <a:endParaRPr lang="en-US" dirty="0"/>
          </a:p>
          <a:p>
            <a:pPr lvl="1"/>
            <a:r>
              <a:rPr lang="en-US" dirty="0"/>
              <a:t>Do you receive the Mission Bell newsletter? </a:t>
            </a:r>
            <a:r>
              <a:rPr lang="en-US" b="1" dirty="0"/>
              <a:t>YES</a:t>
            </a:r>
            <a:r>
              <a:rPr lang="en-US" dirty="0"/>
              <a:t> / </a:t>
            </a:r>
            <a:r>
              <a:rPr lang="en-US" b="1" dirty="0"/>
              <a:t>NO</a:t>
            </a:r>
            <a:endParaRPr lang="en-US" dirty="0"/>
          </a:p>
          <a:p>
            <a:pPr lvl="1"/>
            <a:r>
              <a:rPr lang="en-US" dirty="0"/>
              <a:t>Do you visit the MLA website (missionlakesassociation.org)? </a:t>
            </a:r>
            <a:r>
              <a:rPr lang="en-US" b="1" dirty="0"/>
              <a:t>YES</a:t>
            </a:r>
            <a:r>
              <a:rPr lang="en-US" dirty="0"/>
              <a:t> / </a:t>
            </a:r>
            <a:r>
              <a:rPr lang="en-US" b="1" dirty="0"/>
              <a:t>NO</a:t>
            </a:r>
            <a:endParaRPr lang="en-US" dirty="0"/>
          </a:p>
          <a:p>
            <a:pPr lvl="1"/>
            <a:r>
              <a:rPr lang="en-US" dirty="0"/>
              <a:t>Do you follow the MLA Facebook page (Mission Lakes Association)? </a:t>
            </a:r>
            <a:r>
              <a:rPr lang="en-US" b="1" dirty="0"/>
              <a:t>YES</a:t>
            </a:r>
            <a:r>
              <a:rPr lang="en-US" dirty="0"/>
              <a:t> / </a:t>
            </a:r>
            <a:r>
              <a:rPr lang="en-US" b="1" dirty="0"/>
              <a:t>NO</a:t>
            </a:r>
            <a:endParaRPr lang="en-US" dirty="0"/>
          </a:p>
          <a:p>
            <a:pPr lvl="0"/>
            <a:r>
              <a:rPr lang="en-US" dirty="0"/>
              <a:t>What do you enjoy most about our Mission Lakes?</a:t>
            </a:r>
            <a:br>
              <a:rPr lang="en-US" dirty="0"/>
            </a:br>
            <a:r>
              <a:rPr lang="en-US" dirty="0"/>
              <a:t>______________________________________</a:t>
            </a:r>
          </a:p>
          <a:p>
            <a:pPr lvl="0"/>
            <a:r>
              <a:rPr lang="en-US" dirty="0"/>
              <a:t>What would improve your enjoyment of our Mission Lakes?</a:t>
            </a:r>
          </a:p>
          <a:p>
            <a:r>
              <a:rPr lang="en-US" dirty="0" smtClean="0"/>
              <a:t>_____________________________________</a:t>
            </a:r>
            <a:endParaRPr lang="en-US" dirty="0"/>
          </a:p>
        </p:txBody>
      </p:sp>
    </p:spTree>
    <p:extLst>
      <p:ext uri="{BB962C8B-B14F-4D97-AF65-F5344CB8AC3E}">
        <p14:creationId xmlns:p14="http://schemas.microsoft.com/office/powerpoint/2010/main" val="32884537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9067800"/>
            <a:ext cx="5791200" cy="6463308"/>
          </a:xfrm>
          <a:prstGeom prst="rect">
            <a:avLst/>
          </a:prstGeom>
        </p:spPr>
        <p:txBody>
          <a:bodyPr wrap="square">
            <a:spAutoFit/>
          </a:bodyPr>
          <a:lstStyle/>
          <a:p>
            <a:r>
              <a:rPr lang="en-US" dirty="0"/>
              <a:t>2022 Mission Lakes Association (MLA) Survey</a:t>
            </a:r>
          </a:p>
          <a:p>
            <a:r>
              <a:rPr lang="en-US" dirty="0" smtClean="0"/>
              <a:t>______________________________________</a:t>
            </a:r>
            <a:endParaRPr lang="en-US" dirty="0"/>
          </a:p>
          <a:p>
            <a:pPr lvl="0"/>
            <a:r>
              <a:rPr lang="en-US" dirty="0"/>
              <a:t>Rate the following regarding your use of our lakes. Circle one response for each.</a:t>
            </a:r>
          </a:p>
          <a:p>
            <a:pPr lvl="1"/>
            <a:r>
              <a:rPr lang="en-US" dirty="0"/>
              <a:t>Swimming – </a:t>
            </a:r>
            <a:r>
              <a:rPr lang="en-US" b="1" dirty="0"/>
              <a:t>Excellent </a:t>
            </a:r>
            <a:r>
              <a:rPr lang="en-US" dirty="0"/>
              <a:t>/ </a:t>
            </a:r>
            <a:r>
              <a:rPr lang="en-US" b="1" dirty="0"/>
              <a:t>Good </a:t>
            </a:r>
            <a:r>
              <a:rPr lang="en-US" dirty="0"/>
              <a:t>/ </a:t>
            </a:r>
            <a:r>
              <a:rPr lang="en-US" b="1" dirty="0"/>
              <a:t>Impaired </a:t>
            </a:r>
            <a:r>
              <a:rPr lang="en-US" dirty="0"/>
              <a:t>/</a:t>
            </a:r>
            <a:r>
              <a:rPr lang="en-US" b="1" dirty="0"/>
              <a:t> Unacceptable</a:t>
            </a:r>
            <a:endParaRPr lang="en-US" dirty="0"/>
          </a:p>
          <a:p>
            <a:pPr lvl="1"/>
            <a:r>
              <a:rPr lang="en-US" dirty="0"/>
              <a:t>Fishing - </a:t>
            </a:r>
            <a:r>
              <a:rPr lang="en-US" b="1" dirty="0"/>
              <a:t>Excellent </a:t>
            </a:r>
            <a:r>
              <a:rPr lang="en-US" dirty="0"/>
              <a:t>/ </a:t>
            </a:r>
            <a:r>
              <a:rPr lang="en-US" b="1" dirty="0"/>
              <a:t>Good </a:t>
            </a:r>
            <a:r>
              <a:rPr lang="en-US" dirty="0"/>
              <a:t>/ </a:t>
            </a:r>
            <a:r>
              <a:rPr lang="en-US" b="1" dirty="0"/>
              <a:t>Impaired </a:t>
            </a:r>
            <a:r>
              <a:rPr lang="en-US" dirty="0"/>
              <a:t>/</a:t>
            </a:r>
            <a:r>
              <a:rPr lang="en-US" b="1" dirty="0"/>
              <a:t> Unacceptable</a:t>
            </a:r>
            <a:endParaRPr lang="en-US" dirty="0"/>
          </a:p>
          <a:p>
            <a:pPr lvl="1"/>
            <a:r>
              <a:rPr lang="en-US" dirty="0"/>
              <a:t>Boating - </a:t>
            </a:r>
            <a:r>
              <a:rPr lang="en-US" b="1" dirty="0"/>
              <a:t>Excellent </a:t>
            </a:r>
            <a:r>
              <a:rPr lang="en-US" dirty="0"/>
              <a:t>/ </a:t>
            </a:r>
            <a:r>
              <a:rPr lang="en-US" b="1" dirty="0"/>
              <a:t>Good </a:t>
            </a:r>
            <a:r>
              <a:rPr lang="en-US" dirty="0"/>
              <a:t>/ </a:t>
            </a:r>
            <a:r>
              <a:rPr lang="en-US" b="1" dirty="0"/>
              <a:t>Impaired </a:t>
            </a:r>
            <a:r>
              <a:rPr lang="en-US" dirty="0"/>
              <a:t>/</a:t>
            </a:r>
            <a:r>
              <a:rPr lang="en-US" b="1" dirty="0"/>
              <a:t> Unacceptable</a:t>
            </a:r>
            <a:endParaRPr lang="en-US" dirty="0"/>
          </a:p>
          <a:p>
            <a:pPr lvl="1"/>
            <a:r>
              <a:rPr lang="en-US" dirty="0"/>
              <a:t>“</a:t>
            </a:r>
            <a:r>
              <a:rPr lang="en-US" dirty="0" err="1"/>
              <a:t>Viewscape</a:t>
            </a:r>
            <a:r>
              <a:rPr lang="en-US" dirty="0"/>
              <a:t>” - </a:t>
            </a:r>
            <a:r>
              <a:rPr lang="en-US" b="1" dirty="0"/>
              <a:t>Excellent </a:t>
            </a:r>
            <a:r>
              <a:rPr lang="en-US" dirty="0"/>
              <a:t>/ </a:t>
            </a:r>
            <a:r>
              <a:rPr lang="en-US" b="1" dirty="0"/>
              <a:t>Good </a:t>
            </a:r>
            <a:r>
              <a:rPr lang="en-US" dirty="0"/>
              <a:t>/ </a:t>
            </a:r>
            <a:r>
              <a:rPr lang="en-US" b="1" dirty="0"/>
              <a:t>Impaired </a:t>
            </a:r>
            <a:r>
              <a:rPr lang="en-US" dirty="0"/>
              <a:t>/</a:t>
            </a:r>
            <a:r>
              <a:rPr lang="en-US" b="1" dirty="0"/>
              <a:t> Unacceptable</a:t>
            </a:r>
            <a:endParaRPr lang="en-US" dirty="0"/>
          </a:p>
          <a:p>
            <a:pPr lvl="1"/>
            <a:r>
              <a:rPr lang="en-US" dirty="0"/>
              <a:t>Contribution to property value - </a:t>
            </a:r>
            <a:r>
              <a:rPr lang="en-US" b="1" dirty="0"/>
              <a:t>Excellent </a:t>
            </a:r>
            <a:r>
              <a:rPr lang="en-US" dirty="0"/>
              <a:t>/ </a:t>
            </a:r>
            <a:r>
              <a:rPr lang="en-US" b="1" dirty="0"/>
              <a:t>Good </a:t>
            </a:r>
            <a:r>
              <a:rPr lang="en-US" dirty="0"/>
              <a:t>/ </a:t>
            </a:r>
            <a:r>
              <a:rPr lang="en-US" b="1" dirty="0"/>
              <a:t>Impaired </a:t>
            </a:r>
            <a:r>
              <a:rPr lang="en-US" dirty="0"/>
              <a:t>/</a:t>
            </a:r>
            <a:r>
              <a:rPr lang="en-US" b="1" dirty="0"/>
              <a:t> Unacceptable</a:t>
            </a:r>
            <a:endParaRPr lang="en-US" dirty="0"/>
          </a:p>
          <a:p>
            <a:pPr lvl="0"/>
            <a:r>
              <a:rPr lang="en-US" dirty="0"/>
              <a:t>MLA has only been selectively treating areas on our lakes with high concentration of Aquatic Invasive Species for many years. How do you feel about AIS and the herbicide treatment? Circle one.</a:t>
            </a:r>
          </a:p>
          <a:p>
            <a:pPr lvl="1"/>
            <a:r>
              <a:rPr lang="en-US" dirty="0"/>
              <a:t>Get rid of all AIS in our lakes</a:t>
            </a:r>
          </a:p>
          <a:p>
            <a:pPr lvl="1"/>
            <a:r>
              <a:rPr lang="en-US" dirty="0"/>
              <a:t>Continue selective herbicide treatment </a:t>
            </a:r>
          </a:p>
          <a:p>
            <a:pPr lvl="1"/>
            <a:r>
              <a:rPr lang="en-US" dirty="0"/>
              <a:t>Opposed to use of herbicides</a:t>
            </a:r>
          </a:p>
          <a:p>
            <a:pPr lvl="1"/>
            <a:r>
              <a:rPr lang="en-US" dirty="0"/>
              <a:t>Don’t bother as nature will take it’s own course</a:t>
            </a:r>
          </a:p>
          <a:p>
            <a:pPr lvl="0"/>
            <a:r>
              <a:rPr lang="en-US" dirty="0"/>
              <a:t>Would you be interested in learning about ways you can reduce your property’s impact on our lakes? </a:t>
            </a:r>
            <a:r>
              <a:rPr lang="en-US" b="1" dirty="0"/>
              <a:t>YES </a:t>
            </a:r>
            <a:r>
              <a:rPr lang="en-US" dirty="0"/>
              <a:t>/ </a:t>
            </a:r>
            <a:r>
              <a:rPr lang="en-US" b="1" dirty="0"/>
              <a:t>NO</a:t>
            </a:r>
            <a:endParaRPr lang="en-US" dirty="0"/>
          </a:p>
          <a:p>
            <a:r>
              <a:rPr lang="en-US" dirty="0"/>
              <a:t>The MLA board thanks you for your responses!</a:t>
            </a:r>
          </a:p>
        </p:txBody>
      </p:sp>
      <p:sp>
        <p:nvSpPr>
          <p:cNvPr id="4" name="Rectangle 3"/>
          <p:cNvSpPr/>
          <p:nvPr/>
        </p:nvSpPr>
        <p:spPr>
          <a:xfrm>
            <a:off x="914400" y="533400"/>
            <a:ext cx="7467600" cy="5909310"/>
          </a:xfrm>
          <a:prstGeom prst="rect">
            <a:avLst/>
          </a:prstGeom>
        </p:spPr>
        <p:txBody>
          <a:bodyPr wrap="square">
            <a:spAutoFit/>
          </a:bodyPr>
          <a:lstStyle/>
          <a:p>
            <a:pPr lvl="0"/>
            <a:r>
              <a:rPr lang="en-US" dirty="0"/>
              <a:t>How satisfied are you with the condition of our Lakes? </a:t>
            </a:r>
            <a:r>
              <a:rPr lang="en-US" b="1" dirty="0"/>
              <a:t>Very </a:t>
            </a:r>
            <a:r>
              <a:rPr lang="en-US" dirty="0"/>
              <a:t>/ </a:t>
            </a:r>
            <a:r>
              <a:rPr lang="en-US" b="1" dirty="0"/>
              <a:t> Somewhat </a:t>
            </a:r>
            <a:r>
              <a:rPr lang="en-US" dirty="0"/>
              <a:t>/ </a:t>
            </a:r>
            <a:r>
              <a:rPr lang="en-US" b="1" dirty="0"/>
              <a:t>Not at all </a:t>
            </a:r>
            <a:endParaRPr lang="en-US" dirty="0"/>
          </a:p>
          <a:p>
            <a:r>
              <a:rPr lang="en-US" dirty="0"/>
              <a:t>Share your reasons for your answer.</a:t>
            </a:r>
          </a:p>
          <a:p>
            <a:endParaRPr lang="en-US" sz="900" dirty="0"/>
          </a:p>
          <a:p>
            <a:pPr lvl="0"/>
            <a:r>
              <a:rPr lang="en-US" dirty="0"/>
              <a:t>Rate the following regarding your use of our lakes. Circle one response for each.</a:t>
            </a:r>
          </a:p>
          <a:p>
            <a:pPr lvl="1"/>
            <a:r>
              <a:rPr lang="en-US" dirty="0"/>
              <a:t>Swimming – </a:t>
            </a:r>
            <a:r>
              <a:rPr lang="en-US" b="1" dirty="0"/>
              <a:t>Excellent </a:t>
            </a:r>
            <a:r>
              <a:rPr lang="en-US" dirty="0"/>
              <a:t>/ </a:t>
            </a:r>
            <a:r>
              <a:rPr lang="en-US" b="1" dirty="0"/>
              <a:t>Good </a:t>
            </a:r>
            <a:r>
              <a:rPr lang="en-US" dirty="0"/>
              <a:t>/ </a:t>
            </a:r>
            <a:r>
              <a:rPr lang="en-US" b="1" dirty="0"/>
              <a:t>Impaired </a:t>
            </a:r>
            <a:r>
              <a:rPr lang="en-US" dirty="0"/>
              <a:t>/</a:t>
            </a:r>
            <a:r>
              <a:rPr lang="en-US" b="1" dirty="0"/>
              <a:t> Unacceptable</a:t>
            </a:r>
            <a:endParaRPr lang="en-US" dirty="0"/>
          </a:p>
          <a:p>
            <a:pPr lvl="1"/>
            <a:r>
              <a:rPr lang="en-US" dirty="0"/>
              <a:t>Fishing - </a:t>
            </a:r>
            <a:r>
              <a:rPr lang="en-US" b="1" dirty="0"/>
              <a:t>Excellent </a:t>
            </a:r>
            <a:r>
              <a:rPr lang="en-US" dirty="0"/>
              <a:t>/ </a:t>
            </a:r>
            <a:r>
              <a:rPr lang="en-US" b="1" dirty="0"/>
              <a:t>Good </a:t>
            </a:r>
            <a:r>
              <a:rPr lang="en-US" dirty="0"/>
              <a:t>/ </a:t>
            </a:r>
            <a:r>
              <a:rPr lang="en-US" b="1" dirty="0"/>
              <a:t>Impaired </a:t>
            </a:r>
            <a:r>
              <a:rPr lang="en-US" dirty="0"/>
              <a:t>/</a:t>
            </a:r>
            <a:r>
              <a:rPr lang="en-US" b="1" dirty="0"/>
              <a:t> Unacceptable</a:t>
            </a:r>
            <a:endParaRPr lang="en-US" dirty="0"/>
          </a:p>
          <a:p>
            <a:pPr lvl="1"/>
            <a:r>
              <a:rPr lang="en-US" dirty="0"/>
              <a:t>Boating - </a:t>
            </a:r>
            <a:r>
              <a:rPr lang="en-US" b="1" dirty="0"/>
              <a:t>Excellent </a:t>
            </a:r>
            <a:r>
              <a:rPr lang="en-US" dirty="0"/>
              <a:t>/ </a:t>
            </a:r>
            <a:r>
              <a:rPr lang="en-US" b="1" dirty="0"/>
              <a:t>Good </a:t>
            </a:r>
            <a:r>
              <a:rPr lang="en-US" dirty="0"/>
              <a:t>/ </a:t>
            </a:r>
            <a:r>
              <a:rPr lang="en-US" b="1" dirty="0"/>
              <a:t>Impaired </a:t>
            </a:r>
            <a:r>
              <a:rPr lang="en-US" dirty="0"/>
              <a:t>/</a:t>
            </a:r>
            <a:r>
              <a:rPr lang="en-US" b="1" dirty="0"/>
              <a:t> Unacceptable</a:t>
            </a:r>
            <a:endParaRPr lang="en-US" dirty="0"/>
          </a:p>
          <a:p>
            <a:pPr lvl="1"/>
            <a:r>
              <a:rPr lang="en-US" dirty="0"/>
              <a:t>“</a:t>
            </a:r>
            <a:r>
              <a:rPr lang="en-US" dirty="0" err="1"/>
              <a:t>Viewscape</a:t>
            </a:r>
            <a:r>
              <a:rPr lang="en-US" dirty="0"/>
              <a:t>” - </a:t>
            </a:r>
            <a:r>
              <a:rPr lang="en-US" b="1" dirty="0"/>
              <a:t>Excellent </a:t>
            </a:r>
            <a:r>
              <a:rPr lang="en-US" dirty="0"/>
              <a:t>/ </a:t>
            </a:r>
            <a:r>
              <a:rPr lang="en-US" b="1" dirty="0"/>
              <a:t>Good </a:t>
            </a:r>
            <a:r>
              <a:rPr lang="en-US" dirty="0"/>
              <a:t>/ </a:t>
            </a:r>
            <a:r>
              <a:rPr lang="en-US" b="1" dirty="0"/>
              <a:t>Impaired </a:t>
            </a:r>
            <a:r>
              <a:rPr lang="en-US" dirty="0"/>
              <a:t>/</a:t>
            </a:r>
            <a:r>
              <a:rPr lang="en-US" b="1" dirty="0"/>
              <a:t> Unacceptable</a:t>
            </a:r>
            <a:endParaRPr lang="en-US" dirty="0"/>
          </a:p>
          <a:p>
            <a:pPr lvl="1"/>
            <a:r>
              <a:rPr lang="en-US" dirty="0"/>
              <a:t>Contribution to property value - </a:t>
            </a:r>
            <a:r>
              <a:rPr lang="en-US" b="1" dirty="0"/>
              <a:t>Excellent </a:t>
            </a:r>
            <a:r>
              <a:rPr lang="en-US" dirty="0"/>
              <a:t>/ </a:t>
            </a:r>
            <a:r>
              <a:rPr lang="en-US" b="1" dirty="0"/>
              <a:t>Good </a:t>
            </a:r>
            <a:r>
              <a:rPr lang="en-US" dirty="0"/>
              <a:t>/ </a:t>
            </a:r>
            <a:r>
              <a:rPr lang="en-US" b="1" dirty="0"/>
              <a:t>Impaired </a:t>
            </a:r>
            <a:r>
              <a:rPr lang="en-US" dirty="0"/>
              <a:t>/</a:t>
            </a:r>
            <a:r>
              <a:rPr lang="en-US" b="1" dirty="0"/>
              <a:t> Unacceptable</a:t>
            </a:r>
            <a:endParaRPr lang="en-US" dirty="0"/>
          </a:p>
          <a:p>
            <a:pPr lvl="0"/>
            <a:r>
              <a:rPr lang="en-US" dirty="0"/>
              <a:t>MLA has only been selectively treating areas on our lakes with high concentration of Aquatic Invasive Species for many years. How do you feel about AIS and the herbicide treatment? Circle one.</a:t>
            </a:r>
          </a:p>
          <a:p>
            <a:pPr lvl="1"/>
            <a:r>
              <a:rPr lang="en-US" dirty="0"/>
              <a:t>Get rid of all AIS in our lakes</a:t>
            </a:r>
          </a:p>
          <a:p>
            <a:pPr lvl="1"/>
            <a:r>
              <a:rPr lang="en-US" dirty="0"/>
              <a:t>Continue selective herbicide treatment </a:t>
            </a:r>
          </a:p>
          <a:p>
            <a:pPr lvl="1"/>
            <a:r>
              <a:rPr lang="en-US" dirty="0"/>
              <a:t>Opposed to use of herbicides</a:t>
            </a:r>
          </a:p>
          <a:p>
            <a:pPr lvl="1"/>
            <a:r>
              <a:rPr lang="en-US" dirty="0"/>
              <a:t>Don’t bother as nature will take it’s own course</a:t>
            </a:r>
          </a:p>
          <a:p>
            <a:pPr lvl="0"/>
            <a:r>
              <a:rPr lang="en-US" dirty="0"/>
              <a:t>Would you be interested in learning about ways you can reduce your property’s impact on our lakes? </a:t>
            </a:r>
            <a:r>
              <a:rPr lang="en-US" b="1" dirty="0"/>
              <a:t>YES </a:t>
            </a:r>
            <a:r>
              <a:rPr lang="en-US" dirty="0"/>
              <a:t>/ </a:t>
            </a:r>
            <a:r>
              <a:rPr lang="en-US" b="1" dirty="0"/>
              <a:t>NO</a:t>
            </a:r>
            <a:endParaRPr lang="en-US" dirty="0"/>
          </a:p>
        </p:txBody>
      </p:sp>
    </p:spTree>
    <p:extLst>
      <p:ext uri="{BB962C8B-B14F-4D97-AF65-F5344CB8AC3E}">
        <p14:creationId xmlns:p14="http://schemas.microsoft.com/office/powerpoint/2010/main" val="33539487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2021 Income/Expense by Category   (Jan – Dec 2021)</a:t>
            </a:r>
            <a:endParaRPr lang="en-US" dirty="0"/>
          </a:p>
        </p:txBody>
      </p:sp>
      <p:graphicFrame>
        <p:nvGraphicFramePr>
          <p:cNvPr id="8" name="Content Placeholder 7"/>
          <p:cNvGraphicFramePr>
            <a:graphicFrameLocks noGrp="1"/>
          </p:cNvGraphicFramePr>
          <p:nvPr>
            <p:ph sz="half" idx="1"/>
          </p:nvPr>
        </p:nvGraphicFramePr>
        <p:xfrm>
          <a:off x="819150" y="2116931"/>
          <a:ext cx="2933700" cy="3429000"/>
        </p:xfrm>
        <a:graphic>
          <a:graphicData uri="http://schemas.openxmlformats.org/drawingml/2006/table">
            <a:tbl>
              <a:tblPr/>
              <a:tblGrid>
                <a:gridCol w="2121779"/>
                <a:gridCol w="811921"/>
              </a:tblGrid>
              <a:tr h="190500">
                <a:tc>
                  <a:txBody>
                    <a:bodyPr/>
                    <a:lstStyle/>
                    <a:p>
                      <a:pPr algn="l" fontAlgn="b"/>
                      <a:r>
                        <a:rPr lang="en-US" sz="1100" b="0" i="0" u="none" strike="noStrike">
                          <a:solidFill>
                            <a:srgbClr val="000000"/>
                          </a:solidFill>
                          <a:effectLst/>
                          <a:latin typeface="Calibri"/>
                        </a:rPr>
                        <a:t>EXPENSES</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Uncategorized</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4,600.00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Curlyleaf Treatment</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15,427.50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Dues</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-140.00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EWM Treatment</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17,666.10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Lake Survey</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1,000.00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Liability insurance</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273.00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Misc</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10.00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Newsletter Expense</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1,742.29</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Office Supplies</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12.21</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Organization Dues</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200.00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Postage</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235.95</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Raffle</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-2,425.00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Software</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205.32</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Tax, Business</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15.00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Water testing</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432.00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Website</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312.00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TOTAL EXPENSES</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39,566.37</a:t>
                      </a:r>
                    </a:p>
                  </a:txBody>
                  <a:tcPr marL="9525" marR="9525" marT="9525" marB="0" anchor="b">
                    <a:lnL>
                      <a:noFill/>
                    </a:lnL>
                    <a:lnR>
                      <a:noFill/>
                    </a:lnR>
                    <a:lnT>
                      <a:noFill/>
                    </a:lnT>
                    <a:lnB>
                      <a:noFill/>
                    </a:lnB>
                  </a:tcPr>
                </a:tc>
              </a:tr>
            </a:tbl>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3764604677"/>
              </p:ext>
            </p:extLst>
          </p:nvPr>
        </p:nvGraphicFramePr>
        <p:xfrm>
          <a:off x="4781550" y="1904996"/>
          <a:ext cx="2933700" cy="3657601"/>
        </p:xfrm>
        <a:graphic>
          <a:graphicData uri="http://schemas.openxmlformats.org/drawingml/2006/table">
            <a:tbl>
              <a:tblPr/>
              <a:tblGrid>
                <a:gridCol w="2121779"/>
                <a:gridCol w="811921"/>
              </a:tblGrid>
              <a:tr h="373888">
                <a:tc>
                  <a:txBody>
                    <a:bodyPr/>
                    <a:lstStyle/>
                    <a:p>
                      <a:pPr algn="l" fontAlgn="b"/>
                      <a:r>
                        <a:rPr lang="en-US" sz="1100" b="0" i="0" u="none" strike="noStrike" dirty="0">
                          <a:solidFill>
                            <a:srgbClr val="000000"/>
                          </a:solidFill>
                          <a:effectLst/>
                          <a:latin typeface="Calibri"/>
                        </a:rPr>
                        <a:t>INCOME</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373888">
                <a:tc>
                  <a:txBody>
                    <a:bodyPr/>
                    <a:lstStyle/>
                    <a:p>
                      <a:pPr algn="l" fontAlgn="b"/>
                      <a:r>
                        <a:rPr lang="en-US" sz="1100" b="0" i="0" u="none" strike="noStrike">
                          <a:solidFill>
                            <a:srgbClr val="000000"/>
                          </a:solidFill>
                          <a:effectLst/>
                          <a:latin typeface="Calibri"/>
                        </a:rPr>
                        <a:t>Uncategorized</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6,880.00</a:t>
                      </a:r>
                    </a:p>
                  </a:txBody>
                  <a:tcPr marL="9525" marR="9525" marT="9525" marB="0" anchor="b">
                    <a:lnL>
                      <a:noFill/>
                    </a:lnL>
                    <a:lnR>
                      <a:noFill/>
                    </a:lnR>
                    <a:lnT>
                      <a:noFill/>
                    </a:lnT>
                    <a:lnB>
                      <a:noFill/>
                    </a:lnB>
                  </a:tcPr>
                </a:tc>
              </a:tr>
              <a:tr h="373888">
                <a:tc>
                  <a:txBody>
                    <a:bodyPr/>
                    <a:lstStyle/>
                    <a:p>
                      <a:pPr algn="l" fontAlgn="b"/>
                      <a:r>
                        <a:rPr lang="en-US" sz="1100" b="0" i="0" u="none" strike="noStrike">
                          <a:solidFill>
                            <a:srgbClr val="000000"/>
                          </a:solidFill>
                          <a:effectLst/>
                          <a:latin typeface="Calibri"/>
                        </a:rPr>
                        <a:t>Contributions received</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17,728.07</a:t>
                      </a:r>
                    </a:p>
                  </a:txBody>
                  <a:tcPr marL="9525" marR="9525" marT="9525" marB="0" anchor="b">
                    <a:lnL>
                      <a:noFill/>
                    </a:lnL>
                    <a:lnR>
                      <a:noFill/>
                    </a:lnR>
                    <a:lnT>
                      <a:noFill/>
                    </a:lnT>
                    <a:lnB>
                      <a:noFill/>
                    </a:lnB>
                  </a:tcPr>
                </a:tc>
              </a:tr>
              <a:tr h="373888">
                <a:tc>
                  <a:txBody>
                    <a:bodyPr/>
                    <a:lstStyle/>
                    <a:p>
                      <a:pPr algn="l" fontAlgn="b"/>
                      <a:r>
                        <a:rPr lang="en-US" sz="1100" b="0" i="0" u="none" strike="noStrike" dirty="0">
                          <a:solidFill>
                            <a:srgbClr val="000000"/>
                          </a:solidFill>
                          <a:effectLst/>
                          <a:latin typeface="Calibri"/>
                        </a:rPr>
                        <a:t>County </a:t>
                      </a:r>
                      <a:r>
                        <a:rPr lang="en-US" sz="1100" b="0" i="0" u="none" strike="noStrike" dirty="0" err="1">
                          <a:solidFill>
                            <a:srgbClr val="000000"/>
                          </a:solidFill>
                          <a:effectLst/>
                          <a:latin typeface="Calibri"/>
                        </a:rPr>
                        <a:t>ed</a:t>
                      </a:r>
                      <a:r>
                        <a:rPr lang="en-US" sz="1100" b="0" i="0" u="none" strike="noStrike" dirty="0">
                          <a:solidFill>
                            <a:srgbClr val="000000"/>
                          </a:solidFill>
                          <a:effectLst/>
                          <a:latin typeface="Calibri"/>
                        </a:rPr>
                        <a:t> &amp; aware reimbursement</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500.00</a:t>
                      </a:r>
                    </a:p>
                  </a:txBody>
                  <a:tcPr marL="9525" marR="9525" marT="9525" marB="0" anchor="b">
                    <a:lnL>
                      <a:noFill/>
                    </a:lnL>
                    <a:lnR>
                      <a:noFill/>
                    </a:lnR>
                    <a:lnT>
                      <a:noFill/>
                    </a:lnT>
                    <a:lnB>
                      <a:noFill/>
                    </a:lnB>
                  </a:tcPr>
                </a:tc>
              </a:tr>
              <a:tr h="373888">
                <a:tc>
                  <a:txBody>
                    <a:bodyPr/>
                    <a:lstStyle/>
                    <a:p>
                      <a:pPr algn="l" fontAlgn="b"/>
                      <a:r>
                        <a:rPr lang="en-US" sz="1100" b="0" i="0" u="none" strike="noStrike">
                          <a:solidFill>
                            <a:srgbClr val="000000"/>
                          </a:solidFill>
                          <a:effectLst/>
                          <a:latin typeface="Calibri"/>
                        </a:rPr>
                        <a:t>Crow Wing County Reimb</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3,000.00</a:t>
                      </a:r>
                    </a:p>
                  </a:txBody>
                  <a:tcPr marL="9525" marR="9525" marT="9525" marB="0" anchor="b">
                    <a:lnL>
                      <a:noFill/>
                    </a:lnL>
                    <a:lnR>
                      <a:noFill/>
                    </a:lnR>
                    <a:lnT>
                      <a:noFill/>
                    </a:lnT>
                    <a:lnB>
                      <a:noFill/>
                    </a:lnB>
                  </a:tcPr>
                </a:tc>
              </a:tr>
              <a:tr h="373888">
                <a:tc>
                  <a:txBody>
                    <a:bodyPr/>
                    <a:lstStyle/>
                    <a:p>
                      <a:pPr algn="l" fontAlgn="b"/>
                      <a:r>
                        <a:rPr lang="en-US" sz="1100" b="0" i="0" u="none" strike="noStrike">
                          <a:solidFill>
                            <a:srgbClr val="000000"/>
                          </a:solidFill>
                          <a:effectLst/>
                          <a:latin typeface="Calibri"/>
                        </a:rPr>
                        <a:t>Interest Inc Savings</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0.66</a:t>
                      </a:r>
                    </a:p>
                  </a:txBody>
                  <a:tcPr marL="9525" marR="9525" marT="9525" marB="0" anchor="b">
                    <a:lnL>
                      <a:noFill/>
                    </a:lnL>
                    <a:lnR>
                      <a:noFill/>
                    </a:lnR>
                    <a:lnT>
                      <a:noFill/>
                    </a:lnT>
                    <a:lnB>
                      <a:noFill/>
                    </a:lnB>
                  </a:tcPr>
                </a:tc>
              </a:tr>
              <a:tr h="373888">
                <a:tc>
                  <a:txBody>
                    <a:bodyPr/>
                    <a:lstStyle/>
                    <a:p>
                      <a:pPr algn="l" fontAlgn="b"/>
                      <a:r>
                        <a:rPr lang="en-US" sz="1100" b="0" i="0" u="none" strike="noStrike">
                          <a:solidFill>
                            <a:srgbClr val="000000"/>
                          </a:solidFill>
                          <a:effectLst/>
                          <a:latin typeface="Calibri"/>
                        </a:rPr>
                        <a:t>Interest income checking</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1.08</a:t>
                      </a:r>
                    </a:p>
                  </a:txBody>
                  <a:tcPr marL="9525" marR="9525" marT="9525" marB="0" anchor="b">
                    <a:lnL>
                      <a:noFill/>
                    </a:lnL>
                    <a:lnR>
                      <a:noFill/>
                    </a:lnR>
                    <a:lnT>
                      <a:noFill/>
                    </a:lnT>
                    <a:lnB>
                      <a:noFill/>
                    </a:lnB>
                  </a:tcPr>
                </a:tc>
              </a:tr>
              <a:tr h="373888">
                <a:tc>
                  <a:txBody>
                    <a:bodyPr/>
                    <a:lstStyle/>
                    <a:p>
                      <a:pPr algn="l" fontAlgn="b"/>
                      <a:r>
                        <a:rPr lang="en-US" sz="1100" b="0" i="0" u="none" strike="noStrike">
                          <a:solidFill>
                            <a:srgbClr val="000000"/>
                          </a:solidFill>
                          <a:effectLst/>
                          <a:latin typeface="Calibri"/>
                        </a:rPr>
                        <a:t>Member dues</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2,040.00</a:t>
                      </a:r>
                    </a:p>
                  </a:txBody>
                  <a:tcPr marL="9525" marR="9525" marT="9525" marB="0" anchor="b">
                    <a:lnL>
                      <a:noFill/>
                    </a:lnL>
                    <a:lnR>
                      <a:noFill/>
                    </a:lnR>
                    <a:lnT>
                      <a:noFill/>
                    </a:lnT>
                    <a:lnB>
                      <a:noFill/>
                    </a:lnB>
                  </a:tcPr>
                </a:tc>
              </a:tr>
              <a:tr h="666497">
                <a:tc>
                  <a:txBody>
                    <a:bodyPr/>
                    <a:lstStyle/>
                    <a:p>
                      <a:pPr algn="l" fontAlgn="b"/>
                      <a:r>
                        <a:rPr lang="en-US" sz="1100" b="0" i="0" u="none" strike="noStrike">
                          <a:solidFill>
                            <a:srgbClr val="000000"/>
                          </a:solidFill>
                          <a:effectLst/>
                          <a:latin typeface="Calibri"/>
                        </a:rPr>
                        <a:t>TOTAL INCOME</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30,149.81</a:t>
                      </a:r>
                    </a:p>
                  </a:txBody>
                  <a:tcPr marL="9525" marR="9525" marT="9525" marB="0" anchor="b">
                    <a:lnL>
                      <a:noFill/>
                    </a:lnL>
                    <a:lnR>
                      <a:noFill/>
                    </a:lnR>
                    <a:lnT>
                      <a:noFill/>
                    </a:lnT>
                    <a:lnB>
                      <a:noFill/>
                    </a:lnB>
                  </a:tcPr>
                </a:tc>
              </a:tr>
            </a:tbl>
          </a:graphicData>
        </a:graphic>
      </p:graphicFrame>
      <p:sp>
        <p:nvSpPr>
          <p:cNvPr id="10" name="TextBox 9"/>
          <p:cNvSpPr txBox="1"/>
          <p:nvPr/>
        </p:nvSpPr>
        <p:spPr>
          <a:xfrm>
            <a:off x="4800600" y="5791200"/>
            <a:ext cx="1802096" cy="369332"/>
          </a:xfrm>
          <a:prstGeom prst="rect">
            <a:avLst/>
          </a:prstGeom>
          <a:noFill/>
        </p:spPr>
        <p:txBody>
          <a:bodyPr wrap="none" rtlCol="0">
            <a:spAutoFit/>
          </a:bodyPr>
          <a:lstStyle/>
          <a:p>
            <a:r>
              <a:rPr lang="en-US" dirty="0" smtClean="0"/>
              <a:t>Balance -9416.56</a:t>
            </a:r>
            <a:endParaRPr lang="en-US" dirty="0"/>
          </a:p>
        </p:txBody>
      </p:sp>
    </p:spTree>
    <p:extLst>
      <p:ext uri="{BB962C8B-B14F-4D97-AF65-F5344CB8AC3E}">
        <p14:creationId xmlns:p14="http://schemas.microsoft.com/office/powerpoint/2010/main" val="415795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
            </a:r>
            <a:br>
              <a:rPr lang="en-US" sz="4000" dirty="0" smtClean="0"/>
            </a:br>
            <a:r>
              <a:rPr lang="en-US" sz="4000" dirty="0" smtClean="0"/>
              <a:t>Communications – Email </a:t>
            </a:r>
            <a:br>
              <a:rPr lang="en-US" sz="4000" dirty="0" smtClean="0"/>
            </a:br>
            <a:r>
              <a:rPr lang="en-US" sz="4000" dirty="0" smtClean="0"/>
              <a:t>Door to Door campaign; Sept 2021</a:t>
            </a:r>
            <a:br>
              <a:rPr lang="en-US" sz="4000" dirty="0" smtClean="0"/>
            </a:br>
            <a:endParaRPr lang="en-US" sz="4000" dirty="0"/>
          </a:p>
        </p:txBody>
      </p:sp>
      <p:sp>
        <p:nvSpPr>
          <p:cNvPr id="3" name="Content Placeholder 2"/>
          <p:cNvSpPr>
            <a:spLocks noGrp="1"/>
          </p:cNvSpPr>
          <p:nvPr>
            <p:ph idx="1"/>
          </p:nvPr>
        </p:nvSpPr>
        <p:spPr/>
        <p:txBody>
          <a:bodyPr>
            <a:normAutofit fontScale="40000" lnSpcReduction="20000"/>
          </a:bodyPr>
          <a:lstStyle/>
          <a:p>
            <a:pPr marL="114300" indent="0">
              <a:buNone/>
            </a:pPr>
            <a:r>
              <a:rPr lang="en-US" sz="3200" b="1" dirty="0"/>
              <a:t>Attention All Mission Lakes Property Owners</a:t>
            </a:r>
            <a:endParaRPr lang="en-US" sz="3200" dirty="0"/>
          </a:p>
          <a:p>
            <a:pPr marL="114300" indent="0">
              <a:buNone/>
            </a:pPr>
            <a:r>
              <a:rPr lang="en-US" sz="3200" dirty="0"/>
              <a:t>The Mission Lakes Association is in the process of updating our communication processes.  Verification of your contact information is needed to help keep you better informed regarding changes/news and events affecting Upper and Lower Mission lakes. (association membership is not required)</a:t>
            </a:r>
          </a:p>
          <a:p>
            <a:pPr marL="114300" indent="0">
              <a:buNone/>
            </a:pPr>
            <a:endParaRPr lang="en-US" sz="3200" dirty="0" smtClean="0"/>
          </a:p>
          <a:p>
            <a:pPr marL="114300" indent="0">
              <a:buNone/>
            </a:pPr>
            <a:r>
              <a:rPr lang="en-US" sz="3200" dirty="0" smtClean="0"/>
              <a:t>Please </a:t>
            </a:r>
            <a:r>
              <a:rPr lang="en-US" sz="3200" dirty="0"/>
              <a:t>send an email to </a:t>
            </a:r>
            <a:r>
              <a:rPr lang="en-US" sz="3200" u="sng" dirty="0">
                <a:hlinkClick r:id="rId3"/>
              </a:rPr>
              <a:t>missionlakesmn@gmail.com</a:t>
            </a:r>
            <a:endParaRPr lang="en-US" sz="3200" dirty="0"/>
          </a:p>
          <a:p>
            <a:pPr marL="114300" indent="0">
              <a:buNone/>
            </a:pPr>
            <a:r>
              <a:rPr lang="en-US" sz="3200" dirty="0"/>
              <a:t>with the following information, or complete this form and mail to:</a:t>
            </a:r>
          </a:p>
          <a:p>
            <a:pPr marL="114300" indent="0">
              <a:buNone/>
            </a:pPr>
            <a:r>
              <a:rPr lang="en-US" sz="3200" dirty="0"/>
              <a:t>Mission Lakes Association</a:t>
            </a:r>
          </a:p>
          <a:p>
            <a:pPr marL="114300" indent="0">
              <a:buNone/>
            </a:pPr>
            <a:r>
              <a:rPr lang="en-US" sz="3200" dirty="0"/>
              <a:t>P.O. Box 386</a:t>
            </a:r>
          </a:p>
          <a:p>
            <a:pPr marL="114300" indent="0">
              <a:buNone/>
            </a:pPr>
            <a:r>
              <a:rPr lang="en-US" sz="3200" dirty="0"/>
              <a:t>Merrifield, Minnesota  56465</a:t>
            </a:r>
          </a:p>
          <a:p>
            <a:pPr marL="114300" indent="0">
              <a:buNone/>
            </a:pPr>
            <a:r>
              <a:rPr lang="en-US" sz="3200" dirty="0"/>
              <a:t>Name of Property Owner(s)___________________________</a:t>
            </a:r>
          </a:p>
          <a:p>
            <a:pPr marL="114300" indent="0">
              <a:buNone/>
            </a:pPr>
            <a:r>
              <a:rPr lang="en-US" sz="3200" dirty="0"/>
              <a:t>Email address _____________________________________</a:t>
            </a:r>
          </a:p>
          <a:p>
            <a:pPr marL="114300" indent="0">
              <a:buNone/>
            </a:pPr>
            <a:r>
              <a:rPr lang="en-US" sz="3200" dirty="0"/>
              <a:t>*Secondary email address_____________________________</a:t>
            </a:r>
          </a:p>
          <a:p>
            <a:pPr marL="114300" indent="0">
              <a:buNone/>
            </a:pPr>
            <a:r>
              <a:rPr lang="en-US" sz="3200" b="1" dirty="0"/>
              <a:t>* </a:t>
            </a:r>
            <a:r>
              <a:rPr lang="en-US" sz="3200" dirty="0"/>
              <a:t>You’re welcome to include individuals that are stakeholders of your property: for example – spouse, adult children who have a vested interest in your home/cabin and Mission lakes.</a:t>
            </a:r>
          </a:p>
          <a:p>
            <a:pPr marL="114300" indent="0">
              <a:buNone/>
            </a:pPr>
            <a:r>
              <a:rPr lang="en-US" sz="3200" dirty="0"/>
              <a:t>Preferred phone #   ___________________</a:t>
            </a:r>
          </a:p>
          <a:p>
            <a:pPr marL="114300" indent="0">
              <a:buNone/>
            </a:pPr>
            <a:r>
              <a:rPr lang="en-US" sz="3200" dirty="0"/>
              <a:t>Mailing address  	 ____________________________</a:t>
            </a:r>
          </a:p>
          <a:p>
            <a:pPr marL="114300" indent="0">
              <a:buNone/>
            </a:pPr>
            <a:r>
              <a:rPr lang="en-US" sz="3200" dirty="0"/>
              <a:t>			 ____________________________</a:t>
            </a:r>
          </a:p>
          <a:p>
            <a:pPr marL="114300" indent="0">
              <a:buNone/>
            </a:pPr>
            <a:r>
              <a:rPr lang="en-US" sz="3200" dirty="0"/>
              <a:t>			 ____________________________</a:t>
            </a:r>
          </a:p>
          <a:p>
            <a:pPr marL="114300" indent="0">
              <a:buNone/>
            </a:pPr>
            <a:r>
              <a:rPr lang="en-US" sz="3200" dirty="0"/>
              <a:t>Cabin address (if different from mailing address)        </a:t>
            </a:r>
          </a:p>
          <a:p>
            <a:pPr marL="114300" indent="0">
              <a:buNone/>
            </a:pPr>
            <a:r>
              <a:rPr lang="en-US" sz="3200" dirty="0"/>
              <a:t>	______________________________________</a:t>
            </a:r>
          </a:p>
          <a:p>
            <a:pPr marL="114300" indent="0">
              <a:buNone/>
            </a:pPr>
            <a:r>
              <a:rPr lang="en-US" sz="3200" dirty="0"/>
              <a:t>	______________________________________</a:t>
            </a:r>
          </a:p>
          <a:p>
            <a:pPr marL="114300" indent="0">
              <a:buNone/>
            </a:pPr>
            <a:r>
              <a:rPr lang="en-US" sz="3200" dirty="0"/>
              <a:t>	______________________________________</a:t>
            </a:r>
          </a:p>
          <a:p>
            <a:pPr marL="114300" indent="0">
              <a:buNone/>
            </a:pPr>
            <a:endParaRPr lang="en-US" sz="3200" dirty="0" smtClean="0"/>
          </a:p>
          <a:p>
            <a:pPr marL="114300" indent="0">
              <a:buNone/>
            </a:pPr>
            <a:endParaRPr lang="en-US" sz="3200" dirty="0" smtClean="0"/>
          </a:p>
        </p:txBody>
      </p:sp>
    </p:spTree>
    <p:extLst>
      <p:ext uri="{BB962C8B-B14F-4D97-AF65-F5344CB8AC3E}">
        <p14:creationId xmlns:p14="http://schemas.microsoft.com/office/powerpoint/2010/main" val="1209451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2022 Income/Expense by Category   (Jan – Dec, 2022)</a:t>
            </a:r>
            <a:endParaRPr lang="en-US" dirty="0"/>
          </a:p>
        </p:txBody>
      </p:sp>
      <p:graphicFrame>
        <p:nvGraphicFramePr>
          <p:cNvPr id="7" name="Content Placeholder 6"/>
          <p:cNvGraphicFramePr>
            <a:graphicFrameLocks noGrp="1"/>
          </p:cNvGraphicFramePr>
          <p:nvPr>
            <p:ph sz="half" idx="1"/>
          </p:nvPr>
        </p:nvGraphicFramePr>
        <p:xfrm>
          <a:off x="1041400" y="2116931"/>
          <a:ext cx="2489200" cy="3429000"/>
        </p:xfrm>
        <a:graphic>
          <a:graphicData uri="http://schemas.openxmlformats.org/drawingml/2006/table">
            <a:tbl>
              <a:tblPr/>
              <a:tblGrid>
                <a:gridCol w="1676400"/>
                <a:gridCol w="812800"/>
              </a:tblGrid>
              <a:tr h="190500">
                <a:tc>
                  <a:txBody>
                    <a:bodyPr/>
                    <a:lstStyle/>
                    <a:p>
                      <a:pPr algn="l" fontAlgn="b"/>
                      <a:r>
                        <a:rPr lang="en-US" sz="1100" b="0" i="0" u="none" strike="noStrike">
                          <a:solidFill>
                            <a:srgbClr val="000000"/>
                          </a:solidFill>
                          <a:effectLst/>
                          <a:latin typeface="Calibri"/>
                        </a:rPr>
                        <a:t>EXPENSES</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Uncategorized</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0.00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Curlyleaf Treatment</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6,600.00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EWM Treatment</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16,575.00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Fish Contest</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-915.69</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Lake Survey</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1,000.00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lid application</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500.00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Meeting expense</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96.00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Membership</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200.00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Newsletter Expense</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1,410.26</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Po Box</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62.00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Postage</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451.15</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Printing</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42.21</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Software</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111.66</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Water testing</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766.00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Website</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349.98</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TO Unspecified Account</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1,280.00</a:t>
                      </a: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a:rPr>
                        <a:t>TOTAL EXPENSES</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28,528.57</a:t>
                      </a:r>
                    </a:p>
                  </a:txBody>
                  <a:tcPr marL="9525" marR="9525" marT="9525" marB="0" anchor="b">
                    <a:lnL>
                      <a:noFill/>
                    </a:lnL>
                    <a:lnR>
                      <a:noFill/>
                    </a:lnR>
                    <a:lnT>
                      <a:noFill/>
                    </a:lnT>
                    <a:lnB>
                      <a:noFill/>
                    </a:lnB>
                  </a:tcPr>
                </a:tc>
              </a:tr>
            </a:tbl>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4213147469"/>
              </p:ext>
            </p:extLst>
          </p:nvPr>
        </p:nvGraphicFramePr>
        <p:xfrm>
          <a:off x="5003800" y="2057396"/>
          <a:ext cx="2489200" cy="3429000"/>
        </p:xfrm>
        <a:graphic>
          <a:graphicData uri="http://schemas.openxmlformats.org/drawingml/2006/table">
            <a:tbl>
              <a:tblPr/>
              <a:tblGrid>
                <a:gridCol w="1676400"/>
                <a:gridCol w="812800"/>
              </a:tblGrid>
              <a:tr h="381000">
                <a:tc>
                  <a:txBody>
                    <a:bodyPr/>
                    <a:lstStyle/>
                    <a:p>
                      <a:pPr algn="l" fontAlgn="b"/>
                      <a:r>
                        <a:rPr lang="en-US" sz="1100" b="0" i="0" u="none" strike="noStrike">
                          <a:solidFill>
                            <a:srgbClr val="000000"/>
                          </a:solidFill>
                          <a:effectLst/>
                          <a:latin typeface="Calibri"/>
                        </a:rPr>
                        <a:t>INCOME</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381000">
                <a:tc>
                  <a:txBody>
                    <a:bodyPr/>
                    <a:lstStyle/>
                    <a:p>
                      <a:pPr algn="l" fontAlgn="b"/>
                      <a:r>
                        <a:rPr lang="en-US" sz="1100" b="0" i="0" u="none" strike="noStrike">
                          <a:solidFill>
                            <a:srgbClr val="000000"/>
                          </a:solidFill>
                          <a:effectLst/>
                          <a:latin typeface="Calibri"/>
                        </a:rPr>
                        <a:t>Contributions received</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22,105.07</a:t>
                      </a:r>
                    </a:p>
                  </a:txBody>
                  <a:tcPr marL="9525" marR="9525" marT="9525" marB="0" anchor="b">
                    <a:lnL>
                      <a:noFill/>
                    </a:lnL>
                    <a:lnR>
                      <a:noFill/>
                    </a:lnR>
                    <a:lnT>
                      <a:noFill/>
                    </a:lnT>
                    <a:lnB>
                      <a:noFill/>
                    </a:lnB>
                  </a:tcPr>
                </a:tc>
              </a:tr>
              <a:tr h="381000">
                <a:tc>
                  <a:txBody>
                    <a:bodyPr/>
                    <a:lstStyle/>
                    <a:p>
                      <a:pPr algn="l" fontAlgn="b"/>
                      <a:r>
                        <a:rPr lang="en-US" sz="1100" b="0" i="0" u="none" strike="noStrike">
                          <a:solidFill>
                            <a:srgbClr val="000000"/>
                          </a:solidFill>
                          <a:effectLst/>
                          <a:latin typeface="Calibri"/>
                        </a:rPr>
                        <a:t>Crow Wing County Reimb</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5,000.00</a:t>
                      </a:r>
                    </a:p>
                  </a:txBody>
                  <a:tcPr marL="9525" marR="9525" marT="9525" marB="0" anchor="b">
                    <a:lnL>
                      <a:noFill/>
                    </a:lnL>
                    <a:lnR>
                      <a:noFill/>
                    </a:lnR>
                    <a:lnT>
                      <a:noFill/>
                    </a:lnT>
                    <a:lnB>
                      <a:noFill/>
                    </a:lnB>
                  </a:tcPr>
                </a:tc>
              </a:tr>
              <a:tr h="381000">
                <a:tc>
                  <a:txBody>
                    <a:bodyPr/>
                    <a:lstStyle/>
                    <a:p>
                      <a:pPr algn="l" fontAlgn="b"/>
                      <a:r>
                        <a:rPr lang="en-US" sz="1100" b="0" i="0" u="none" strike="noStrike">
                          <a:solidFill>
                            <a:srgbClr val="000000"/>
                          </a:solidFill>
                          <a:effectLst/>
                          <a:latin typeface="Calibri"/>
                        </a:rPr>
                        <a:t>Interest Inc Savings</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2.15</a:t>
                      </a:r>
                    </a:p>
                  </a:txBody>
                  <a:tcPr marL="9525" marR="9525" marT="9525" marB="0" anchor="b">
                    <a:lnL>
                      <a:noFill/>
                    </a:lnL>
                    <a:lnR>
                      <a:noFill/>
                    </a:lnR>
                    <a:lnT>
                      <a:noFill/>
                    </a:lnT>
                    <a:lnB>
                      <a:noFill/>
                    </a:lnB>
                  </a:tcPr>
                </a:tc>
              </a:tr>
              <a:tr h="381000">
                <a:tc>
                  <a:txBody>
                    <a:bodyPr/>
                    <a:lstStyle/>
                    <a:p>
                      <a:pPr algn="l" fontAlgn="b"/>
                      <a:r>
                        <a:rPr lang="en-US" sz="1100" b="0" i="0" u="none" strike="noStrike">
                          <a:solidFill>
                            <a:srgbClr val="000000"/>
                          </a:solidFill>
                          <a:effectLst/>
                          <a:latin typeface="Calibri"/>
                        </a:rPr>
                        <a:t>Interest income checking</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7.97</a:t>
                      </a:r>
                    </a:p>
                  </a:txBody>
                  <a:tcPr marL="9525" marR="9525" marT="9525" marB="0" anchor="b">
                    <a:lnL>
                      <a:noFill/>
                    </a:lnL>
                    <a:lnR>
                      <a:noFill/>
                    </a:lnR>
                    <a:lnT>
                      <a:noFill/>
                    </a:lnT>
                    <a:lnB>
                      <a:noFill/>
                    </a:lnB>
                  </a:tcPr>
                </a:tc>
              </a:tr>
              <a:tr h="381000">
                <a:tc>
                  <a:txBody>
                    <a:bodyPr/>
                    <a:lstStyle/>
                    <a:p>
                      <a:pPr algn="l" fontAlgn="b"/>
                      <a:r>
                        <a:rPr lang="en-US" sz="1100" b="0" i="0" u="none" strike="noStrike">
                          <a:solidFill>
                            <a:srgbClr val="000000"/>
                          </a:solidFill>
                          <a:effectLst/>
                          <a:latin typeface="Calibri"/>
                        </a:rPr>
                        <a:t>Member dues</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2,478.24</a:t>
                      </a:r>
                    </a:p>
                  </a:txBody>
                  <a:tcPr marL="9525" marR="9525" marT="9525" marB="0" anchor="b">
                    <a:lnL>
                      <a:noFill/>
                    </a:lnL>
                    <a:lnR>
                      <a:noFill/>
                    </a:lnR>
                    <a:lnT>
                      <a:noFill/>
                    </a:lnT>
                    <a:lnB>
                      <a:noFill/>
                    </a:lnB>
                  </a:tcPr>
                </a:tc>
              </a:tr>
              <a:tr h="381000">
                <a:tc>
                  <a:txBody>
                    <a:bodyPr/>
                    <a:lstStyle/>
                    <a:p>
                      <a:pPr algn="l" fontAlgn="b"/>
                      <a:r>
                        <a:rPr lang="en-US" sz="1100" b="0" i="0" u="none" strike="noStrike">
                          <a:solidFill>
                            <a:srgbClr val="000000"/>
                          </a:solidFill>
                          <a:effectLst/>
                          <a:latin typeface="Calibri"/>
                        </a:rPr>
                        <a:t>State Aid AIS Funding</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2,250.00</a:t>
                      </a:r>
                    </a:p>
                  </a:txBody>
                  <a:tcPr marL="9525" marR="9525" marT="9525" marB="0" anchor="b">
                    <a:lnL>
                      <a:noFill/>
                    </a:lnL>
                    <a:lnR>
                      <a:noFill/>
                    </a:lnR>
                    <a:lnT>
                      <a:noFill/>
                    </a:lnT>
                    <a:lnB>
                      <a:noFill/>
                    </a:lnB>
                  </a:tcPr>
                </a:tc>
              </a:tr>
              <a:tr h="381000">
                <a:tc>
                  <a:txBody>
                    <a:bodyPr/>
                    <a:lstStyle/>
                    <a:p>
                      <a:pPr algn="l" fontAlgn="b"/>
                      <a:r>
                        <a:rPr lang="en-US" sz="1100" b="0" i="0" u="none" strike="noStrike">
                          <a:solidFill>
                            <a:srgbClr val="000000"/>
                          </a:solidFill>
                          <a:effectLst/>
                          <a:latin typeface="Calibri"/>
                        </a:rPr>
                        <a:t>FROM Unspecified Account</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453.68</a:t>
                      </a:r>
                    </a:p>
                  </a:txBody>
                  <a:tcPr marL="9525" marR="9525" marT="9525" marB="0" anchor="b">
                    <a:lnL>
                      <a:noFill/>
                    </a:lnL>
                    <a:lnR>
                      <a:noFill/>
                    </a:lnR>
                    <a:lnT>
                      <a:noFill/>
                    </a:lnT>
                    <a:lnB>
                      <a:noFill/>
                    </a:lnB>
                  </a:tcPr>
                </a:tc>
              </a:tr>
              <a:tr h="381000">
                <a:tc>
                  <a:txBody>
                    <a:bodyPr/>
                    <a:lstStyle/>
                    <a:p>
                      <a:pPr algn="l" fontAlgn="b"/>
                      <a:r>
                        <a:rPr lang="en-US" sz="1100" b="0" i="0" u="none" strike="noStrike">
                          <a:solidFill>
                            <a:srgbClr val="000000"/>
                          </a:solidFill>
                          <a:effectLst/>
                          <a:latin typeface="Calibri"/>
                        </a:rPr>
                        <a:t>TOTAL INCOME</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32,297.11</a:t>
                      </a:r>
                    </a:p>
                  </a:txBody>
                  <a:tcPr marL="9525" marR="9525" marT="9525" marB="0" anchor="b">
                    <a:lnL>
                      <a:noFill/>
                    </a:lnL>
                    <a:lnR>
                      <a:noFill/>
                    </a:lnR>
                    <a:lnT>
                      <a:noFill/>
                    </a:lnT>
                    <a:lnB>
                      <a:noFill/>
                    </a:lnB>
                  </a:tcPr>
                </a:tc>
              </a:tr>
            </a:tbl>
          </a:graphicData>
        </a:graphic>
      </p:graphicFrame>
      <p:sp>
        <p:nvSpPr>
          <p:cNvPr id="9" name="TextBox 8"/>
          <p:cNvSpPr txBox="1"/>
          <p:nvPr/>
        </p:nvSpPr>
        <p:spPr>
          <a:xfrm>
            <a:off x="5029200" y="5715000"/>
            <a:ext cx="1731564" cy="369332"/>
          </a:xfrm>
          <a:prstGeom prst="rect">
            <a:avLst/>
          </a:prstGeom>
          <a:noFill/>
        </p:spPr>
        <p:txBody>
          <a:bodyPr wrap="none" rtlCol="0">
            <a:spAutoFit/>
          </a:bodyPr>
          <a:lstStyle/>
          <a:p>
            <a:r>
              <a:rPr lang="en-US" dirty="0" smtClean="0"/>
              <a:t>Balance 3768.54</a:t>
            </a:r>
            <a:endParaRPr lang="en-US" dirty="0"/>
          </a:p>
        </p:txBody>
      </p:sp>
    </p:spTree>
    <p:extLst>
      <p:ext uri="{BB962C8B-B14F-4D97-AF65-F5344CB8AC3E}">
        <p14:creationId xmlns:p14="http://schemas.microsoft.com/office/powerpoint/2010/main" val="2789422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C:\Users\Michelle\Pictures\2022-05-23 001\IMG9528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713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2022 Income/Expense by Category    (Jan – Dec, 2022)</a:t>
            </a:r>
            <a:endParaRPr lang="en-US" sz="4400" dirty="0"/>
          </a:p>
        </p:txBody>
      </p:sp>
      <p:sp>
        <p:nvSpPr>
          <p:cNvPr id="3" name="Content Placeholder 2"/>
          <p:cNvSpPr>
            <a:spLocks noGrp="1"/>
          </p:cNvSpPr>
          <p:nvPr>
            <p:ph sz="half" idx="1"/>
          </p:nvPr>
        </p:nvSpPr>
        <p:spPr>
          <a:xfrm>
            <a:off x="457200" y="1536192"/>
            <a:ext cx="3657600" cy="4940808"/>
          </a:xfrm>
        </p:spPr>
        <p:txBody>
          <a:bodyPr>
            <a:normAutofit lnSpcReduction="10000"/>
          </a:bodyPr>
          <a:lstStyle/>
          <a:p>
            <a:pPr marL="114300" indent="0">
              <a:buNone/>
            </a:pPr>
            <a:r>
              <a:rPr lang="en-US" sz="1600" b="1" dirty="0" smtClean="0"/>
              <a:t>EXPENSES</a:t>
            </a:r>
          </a:p>
          <a:p>
            <a:pPr marL="114300" indent="0">
              <a:buNone/>
            </a:pPr>
            <a:r>
              <a:rPr lang="en-US" sz="1600" dirty="0" err="1" smtClean="0"/>
              <a:t>Curlyleaf</a:t>
            </a:r>
            <a:r>
              <a:rPr lang="en-US" sz="1600" dirty="0" smtClean="0"/>
              <a:t> Treatment		8800.00</a:t>
            </a:r>
          </a:p>
          <a:p>
            <a:pPr marL="114300" indent="0">
              <a:buNone/>
            </a:pPr>
            <a:r>
              <a:rPr lang="en-US" sz="1600" dirty="0" smtClean="0"/>
              <a:t>EWM Treatment	                 16,575.00</a:t>
            </a:r>
          </a:p>
          <a:p>
            <a:pPr marL="114300" indent="0">
              <a:buNone/>
            </a:pPr>
            <a:r>
              <a:rPr lang="en-US" sz="1600" dirty="0" smtClean="0"/>
              <a:t>Lake Survey		1000.00</a:t>
            </a:r>
          </a:p>
          <a:p>
            <a:pPr marL="114300" indent="0">
              <a:buNone/>
            </a:pPr>
            <a:r>
              <a:rPr lang="en-US" sz="1600" dirty="0" smtClean="0"/>
              <a:t>LID application		  500.00</a:t>
            </a:r>
          </a:p>
          <a:p>
            <a:pPr marL="114300" indent="0">
              <a:buNone/>
            </a:pPr>
            <a:r>
              <a:rPr lang="en-US" sz="1600" dirty="0" smtClean="0"/>
              <a:t>Meeting Expense		     96.00</a:t>
            </a:r>
          </a:p>
          <a:p>
            <a:pPr marL="114300" indent="0">
              <a:buNone/>
            </a:pPr>
            <a:r>
              <a:rPr lang="en-US" sz="1600" dirty="0" smtClean="0"/>
              <a:t>Membership		   200.00</a:t>
            </a:r>
          </a:p>
          <a:p>
            <a:pPr marL="114300" indent="0">
              <a:buNone/>
            </a:pPr>
            <a:r>
              <a:rPr lang="en-US" sz="1600" dirty="0" smtClean="0"/>
              <a:t>Newsletter Expense		 2690.26</a:t>
            </a:r>
          </a:p>
          <a:p>
            <a:pPr marL="114300" indent="0">
              <a:buNone/>
            </a:pPr>
            <a:r>
              <a:rPr lang="en-US" sz="1600" dirty="0" smtClean="0"/>
              <a:t>PO Box			     62.00</a:t>
            </a:r>
          </a:p>
          <a:p>
            <a:pPr marL="114300" indent="0">
              <a:buNone/>
            </a:pPr>
            <a:r>
              <a:rPr lang="en-US" sz="1600" dirty="0" smtClean="0"/>
              <a:t>Postage			   451.15</a:t>
            </a:r>
          </a:p>
          <a:p>
            <a:pPr marL="114300" indent="0">
              <a:buNone/>
            </a:pPr>
            <a:r>
              <a:rPr lang="en-US" sz="1600" dirty="0" smtClean="0"/>
              <a:t>Printing			     42.21</a:t>
            </a:r>
          </a:p>
          <a:p>
            <a:pPr marL="114300" indent="0">
              <a:buNone/>
            </a:pPr>
            <a:r>
              <a:rPr lang="en-US" sz="1600" dirty="0" smtClean="0"/>
              <a:t>Software			   111.66</a:t>
            </a:r>
          </a:p>
          <a:p>
            <a:pPr marL="114300" indent="0">
              <a:buNone/>
            </a:pPr>
            <a:r>
              <a:rPr lang="en-US" sz="1600" dirty="0" smtClean="0"/>
              <a:t>Water testing		   768.00</a:t>
            </a:r>
          </a:p>
          <a:p>
            <a:pPr marL="114300" indent="0">
              <a:buNone/>
            </a:pPr>
            <a:r>
              <a:rPr lang="en-US" sz="1600" dirty="0" smtClean="0"/>
              <a:t>Website			   349.98</a:t>
            </a:r>
          </a:p>
          <a:p>
            <a:pPr marL="114300" indent="0">
              <a:buNone/>
            </a:pPr>
            <a:endParaRPr lang="en-US" sz="1600" dirty="0" smtClean="0"/>
          </a:p>
          <a:p>
            <a:pPr marL="114300" indent="0">
              <a:buNone/>
            </a:pPr>
            <a:r>
              <a:rPr lang="en-US" sz="1600" b="1" dirty="0" smtClean="0"/>
              <a:t>TOTAL EXPENSES	                 29,444.26</a:t>
            </a:r>
            <a:endParaRPr lang="en-US" sz="1600" b="1" dirty="0"/>
          </a:p>
        </p:txBody>
      </p:sp>
      <p:sp>
        <p:nvSpPr>
          <p:cNvPr id="4" name="Content Placeholder 3"/>
          <p:cNvSpPr>
            <a:spLocks noGrp="1"/>
          </p:cNvSpPr>
          <p:nvPr>
            <p:ph sz="half" idx="2"/>
          </p:nvPr>
        </p:nvSpPr>
        <p:spPr/>
        <p:txBody>
          <a:bodyPr>
            <a:normAutofit lnSpcReduction="10000"/>
          </a:bodyPr>
          <a:lstStyle/>
          <a:p>
            <a:pPr marL="114300" indent="0">
              <a:buNone/>
            </a:pPr>
            <a:r>
              <a:rPr lang="en-US" sz="1600" b="1" dirty="0" smtClean="0"/>
              <a:t>INCOME</a:t>
            </a:r>
          </a:p>
          <a:p>
            <a:pPr marL="114300" indent="0">
              <a:buNone/>
            </a:pPr>
            <a:r>
              <a:rPr lang="en-US" sz="1600" dirty="0" smtClean="0"/>
              <a:t>Contributions                             22,105.07</a:t>
            </a:r>
          </a:p>
          <a:p>
            <a:pPr marL="114300" indent="0">
              <a:buNone/>
            </a:pPr>
            <a:r>
              <a:rPr lang="en-US" sz="1600" dirty="0" smtClean="0"/>
              <a:t>Crow Wing County </a:t>
            </a:r>
            <a:r>
              <a:rPr lang="en-US" sz="1600" dirty="0" err="1" smtClean="0"/>
              <a:t>Reimb</a:t>
            </a:r>
            <a:r>
              <a:rPr lang="en-US" sz="1600" dirty="0" smtClean="0"/>
              <a:t>          5000.00</a:t>
            </a:r>
          </a:p>
          <a:p>
            <a:pPr marL="114300" indent="0">
              <a:buNone/>
            </a:pPr>
            <a:r>
              <a:rPr lang="en-US" sz="1600" dirty="0" smtClean="0"/>
              <a:t>Interest </a:t>
            </a:r>
            <a:r>
              <a:rPr lang="en-US" sz="1600" dirty="0" err="1" smtClean="0"/>
              <a:t>Inc</a:t>
            </a:r>
            <a:r>
              <a:rPr lang="en-US" sz="1600" dirty="0" smtClean="0"/>
              <a:t> Savings                             2.18</a:t>
            </a:r>
          </a:p>
          <a:p>
            <a:pPr marL="114300" indent="0">
              <a:buNone/>
            </a:pPr>
            <a:r>
              <a:rPr lang="en-US" sz="1600" dirty="0" smtClean="0"/>
              <a:t>Interest Income checking                   7.97</a:t>
            </a:r>
          </a:p>
          <a:p>
            <a:pPr marL="114300" indent="0">
              <a:buNone/>
            </a:pPr>
            <a:r>
              <a:rPr lang="en-US" sz="1600" dirty="0" smtClean="0"/>
              <a:t>Member Dues                               2478.24</a:t>
            </a:r>
          </a:p>
          <a:p>
            <a:pPr marL="114300" indent="0">
              <a:buNone/>
            </a:pPr>
            <a:r>
              <a:rPr lang="en-US" sz="1600" dirty="0" smtClean="0"/>
              <a:t>State Aid AIS Funding                   2250.00</a:t>
            </a:r>
          </a:p>
          <a:p>
            <a:pPr marL="114300" indent="0">
              <a:buNone/>
            </a:pPr>
            <a:r>
              <a:rPr lang="en-US" sz="1600" dirty="0" smtClean="0"/>
              <a:t>From Unspecified Account             453.68</a:t>
            </a:r>
          </a:p>
          <a:p>
            <a:pPr marL="114300" indent="0">
              <a:buNone/>
            </a:pPr>
            <a:endParaRPr lang="en-US" sz="1600" dirty="0" smtClean="0"/>
          </a:p>
          <a:p>
            <a:pPr marL="114300" indent="0">
              <a:buNone/>
            </a:pPr>
            <a:endParaRPr lang="en-US" sz="1600" dirty="0"/>
          </a:p>
          <a:p>
            <a:pPr marL="114300" indent="0">
              <a:buNone/>
            </a:pPr>
            <a:endParaRPr lang="en-US" sz="1600" dirty="0" smtClean="0"/>
          </a:p>
          <a:p>
            <a:pPr marL="114300" indent="0">
              <a:buNone/>
            </a:pPr>
            <a:endParaRPr lang="en-US" sz="1600" dirty="0"/>
          </a:p>
          <a:p>
            <a:pPr marL="114300" indent="0">
              <a:buNone/>
            </a:pPr>
            <a:endParaRPr lang="en-US" sz="1600" dirty="0" smtClean="0"/>
          </a:p>
          <a:p>
            <a:pPr marL="114300" indent="0">
              <a:buNone/>
            </a:pPr>
            <a:endParaRPr lang="en-US" sz="1600" dirty="0"/>
          </a:p>
          <a:p>
            <a:pPr marL="114300" indent="0">
              <a:buNone/>
            </a:pPr>
            <a:endParaRPr lang="en-US" sz="1600" dirty="0" smtClean="0"/>
          </a:p>
          <a:p>
            <a:pPr marL="114300" indent="0">
              <a:buNone/>
            </a:pPr>
            <a:r>
              <a:rPr lang="en-US" sz="1600" b="1" dirty="0" smtClean="0"/>
              <a:t>TOTAL INCOME                           32,297.14</a:t>
            </a:r>
            <a:endParaRPr lang="en-US" sz="1600" b="1" dirty="0"/>
          </a:p>
        </p:txBody>
      </p:sp>
      <p:sp>
        <p:nvSpPr>
          <p:cNvPr id="5" name="TextBox 4"/>
          <p:cNvSpPr txBox="1"/>
          <p:nvPr/>
        </p:nvSpPr>
        <p:spPr>
          <a:xfrm>
            <a:off x="762000" y="6096000"/>
            <a:ext cx="4665060" cy="369332"/>
          </a:xfrm>
          <a:prstGeom prst="rect">
            <a:avLst/>
          </a:prstGeom>
          <a:noFill/>
        </p:spPr>
        <p:txBody>
          <a:bodyPr wrap="none" rtlCol="0">
            <a:spAutoFit/>
          </a:bodyPr>
          <a:lstStyle/>
          <a:p>
            <a:r>
              <a:rPr lang="en-US" dirty="0" smtClean="0"/>
              <a:t>                                                  </a:t>
            </a:r>
            <a:r>
              <a:rPr lang="en-US" b="1" dirty="0" smtClean="0"/>
              <a:t>Balance     2,852.88</a:t>
            </a:r>
            <a:endParaRPr lang="en-US" b="1" dirty="0"/>
          </a:p>
        </p:txBody>
      </p:sp>
    </p:spTree>
    <p:extLst>
      <p:ext uri="{BB962C8B-B14F-4D97-AF65-F5344CB8AC3E}">
        <p14:creationId xmlns:p14="http://schemas.microsoft.com/office/powerpoint/2010/main" val="1411322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Lakes Association</a:t>
            </a:r>
            <a:br>
              <a:rPr lang="en-US" dirty="0" smtClean="0"/>
            </a:b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pPr marL="114300" indent="0">
              <a:buNone/>
            </a:pPr>
            <a:endParaRPr lang="en-US" sz="4000" dirty="0" smtClean="0"/>
          </a:p>
          <a:p>
            <a:pPr marL="114300" indent="0">
              <a:buNone/>
            </a:pPr>
            <a:r>
              <a:rPr lang="en-US" sz="4000" dirty="0" smtClean="0"/>
              <a:t>To </a:t>
            </a:r>
            <a:r>
              <a:rPr lang="en-US" sz="4000" dirty="0"/>
              <a:t>keep our lakes</a:t>
            </a:r>
            <a:r>
              <a:rPr lang="en-US" sz="4000" dirty="0" smtClean="0"/>
              <a:t>:</a:t>
            </a:r>
            <a:endParaRPr lang="en-US" sz="4000" dirty="0"/>
          </a:p>
          <a:p>
            <a:pPr marL="285750" indent="-285750"/>
            <a:r>
              <a:rPr lang="en-US" sz="4000" dirty="0"/>
              <a:t>Fishable</a:t>
            </a:r>
          </a:p>
          <a:p>
            <a:pPr marL="285750" indent="-285750"/>
            <a:r>
              <a:rPr lang="en-US" sz="4000" dirty="0"/>
              <a:t>Navigable</a:t>
            </a:r>
          </a:p>
          <a:p>
            <a:pPr marL="285750" indent="-285750"/>
            <a:r>
              <a:rPr lang="en-US" sz="4000" dirty="0"/>
              <a:t>Swimmable</a:t>
            </a:r>
          </a:p>
          <a:p>
            <a:pPr marL="285750" indent="-285750"/>
            <a:r>
              <a:rPr lang="en-US" sz="4000" dirty="0"/>
              <a:t>Naturally </a:t>
            </a:r>
            <a:r>
              <a:rPr lang="en-US" sz="4000" dirty="0" smtClean="0"/>
              <a:t>beautiful</a:t>
            </a:r>
          </a:p>
          <a:p>
            <a:pPr marL="114300" indent="0">
              <a:buNone/>
            </a:pPr>
            <a:endParaRPr lang="en-US" sz="4000" dirty="0"/>
          </a:p>
          <a:p>
            <a:r>
              <a:rPr lang="en-US" sz="4000" dirty="0" smtClean="0"/>
              <a:t>Increase engagement and provide education for all lakeshore owners and members</a:t>
            </a:r>
          </a:p>
          <a:p>
            <a:pPr marL="114300" indent="0">
              <a:buNone/>
            </a:pPr>
            <a:endParaRPr lang="en-US" sz="4000" dirty="0" smtClean="0"/>
          </a:p>
          <a:p>
            <a:pPr marL="114300" indent="0">
              <a:buNone/>
            </a:pPr>
            <a:endParaRPr lang="en-US" sz="4000" dirty="0"/>
          </a:p>
        </p:txBody>
      </p:sp>
    </p:spTree>
    <p:extLst>
      <p:ext uri="{BB962C8B-B14F-4D97-AF65-F5344CB8AC3E}">
        <p14:creationId xmlns:p14="http://schemas.microsoft.com/office/powerpoint/2010/main" val="3285687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Improve Communications</a:t>
            </a:r>
            <a:endParaRPr lang="en-US" sz="4400" dirty="0"/>
          </a:p>
        </p:txBody>
      </p:sp>
      <p:sp>
        <p:nvSpPr>
          <p:cNvPr id="3" name="Content Placeholder 2"/>
          <p:cNvSpPr>
            <a:spLocks noGrp="1"/>
          </p:cNvSpPr>
          <p:nvPr>
            <p:ph idx="1"/>
          </p:nvPr>
        </p:nvSpPr>
        <p:spPr/>
        <p:txBody>
          <a:bodyPr>
            <a:normAutofit fontScale="92500" lnSpcReduction="10000"/>
          </a:bodyPr>
          <a:lstStyle/>
          <a:p>
            <a:pPr marL="114300" indent="0">
              <a:buNone/>
            </a:pPr>
            <a:endParaRPr lang="en-US" sz="3200" dirty="0" smtClean="0"/>
          </a:p>
          <a:p>
            <a:r>
              <a:rPr lang="en-US" sz="2800" dirty="0" smtClean="0"/>
              <a:t>Improve Communications</a:t>
            </a:r>
          </a:p>
          <a:p>
            <a:pPr lvl="1"/>
            <a:r>
              <a:rPr lang="en-US" sz="2600" dirty="0" smtClean="0"/>
              <a:t>E-Mail campaign </a:t>
            </a:r>
            <a:r>
              <a:rPr lang="en-US" sz="2600" dirty="0"/>
              <a:t> </a:t>
            </a:r>
            <a:r>
              <a:rPr lang="en-US" sz="2600" dirty="0" smtClean="0"/>
              <a:t>(&gt; 185 email addresses)</a:t>
            </a:r>
          </a:p>
          <a:p>
            <a:pPr lvl="2"/>
            <a:r>
              <a:rPr lang="en-US" sz="2400" dirty="0" smtClean="0">
                <a:hlinkClick r:id="rId3"/>
              </a:rPr>
              <a:t>missionlakesmn@gmail.com</a:t>
            </a:r>
            <a:endParaRPr lang="en-US" sz="2400" dirty="0" smtClean="0"/>
          </a:p>
          <a:p>
            <a:pPr lvl="1"/>
            <a:r>
              <a:rPr lang="en-US" sz="2600" dirty="0" smtClean="0"/>
              <a:t>Newsletters –The Mission Bell </a:t>
            </a:r>
          </a:p>
          <a:p>
            <a:pPr lvl="2"/>
            <a:r>
              <a:rPr lang="en-US" sz="2400" dirty="0" smtClean="0"/>
              <a:t>Mailed out 2X per year to all lakeshore owners,</a:t>
            </a:r>
          </a:p>
          <a:p>
            <a:pPr lvl="2"/>
            <a:r>
              <a:rPr lang="en-US" sz="2400" dirty="0"/>
              <a:t>N</a:t>
            </a:r>
            <a:r>
              <a:rPr lang="en-US" sz="2400" dirty="0" smtClean="0"/>
              <a:t>ot just association members</a:t>
            </a:r>
          </a:p>
          <a:p>
            <a:pPr lvl="1"/>
            <a:r>
              <a:rPr lang="en-US" sz="2600" dirty="0" smtClean="0"/>
              <a:t>Website </a:t>
            </a:r>
          </a:p>
          <a:p>
            <a:pPr lvl="2"/>
            <a:r>
              <a:rPr lang="en-US" sz="2400" dirty="0" smtClean="0"/>
              <a:t> www.missionlakesassociation.org </a:t>
            </a:r>
          </a:p>
          <a:p>
            <a:pPr marL="411480" lvl="1" indent="0">
              <a:buNone/>
            </a:pPr>
            <a:r>
              <a:rPr lang="en-US" sz="2600" dirty="0" smtClean="0"/>
              <a:t> </a:t>
            </a:r>
          </a:p>
          <a:p>
            <a:pPr marL="114300" indent="0">
              <a:buNone/>
            </a:pPr>
            <a:r>
              <a:rPr lang="en-US" sz="2800" dirty="0" smtClean="0"/>
              <a:t>	</a:t>
            </a:r>
            <a:endParaRPr lang="en-US" sz="2800" dirty="0"/>
          </a:p>
        </p:txBody>
      </p:sp>
    </p:spTree>
    <p:extLst>
      <p:ext uri="{BB962C8B-B14F-4D97-AF65-F5344CB8AC3E}">
        <p14:creationId xmlns:p14="http://schemas.microsoft.com/office/powerpoint/2010/main" val="2152813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 Communications</a:t>
            </a:r>
            <a:br>
              <a:rPr lang="en-US" dirty="0" smtClean="0"/>
            </a:br>
            <a:r>
              <a:rPr lang="en-US" dirty="0" smtClean="0"/>
              <a:t>Help Us </a:t>
            </a:r>
            <a:endParaRPr lang="en-US" dirty="0"/>
          </a:p>
        </p:txBody>
      </p:sp>
      <p:sp>
        <p:nvSpPr>
          <p:cNvPr id="3" name="Content Placeholder 2"/>
          <p:cNvSpPr>
            <a:spLocks noGrp="1"/>
          </p:cNvSpPr>
          <p:nvPr>
            <p:ph idx="1"/>
          </p:nvPr>
        </p:nvSpPr>
        <p:spPr/>
        <p:txBody>
          <a:bodyPr>
            <a:normAutofit/>
          </a:bodyPr>
          <a:lstStyle/>
          <a:p>
            <a:r>
              <a:rPr lang="en-US" sz="2400" dirty="0" smtClean="0"/>
              <a:t>Provide us with your email address </a:t>
            </a:r>
          </a:p>
          <a:p>
            <a:pPr lvl="1"/>
            <a:r>
              <a:rPr lang="en-US" sz="2400" dirty="0" smtClean="0"/>
              <a:t>Key stakeholders husband &amp; wife, partners, dual owners</a:t>
            </a:r>
          </a:p>
          <a:p>
            <a:r>
              <a:rPr lang="en-US" sz="2400" dirty="0"/>
              <a:t>E</a:t>
            </a:r>
            <a:r>
              <a:rPr lang="en-US" sz="2400" dirty="0" smtClean="0"/>
              <a:t>mail us at </a:t>
            </a:r>
            <a:r>
              <a:rPr lang="en-US" sz="2400" dirty="0" smtClean="0">
                <a:hlinkClick r:id="rId3"/>
              </a:rPr>
              <a:t>missionlakesmn@gmail.com</a:t>
            </a:r>
            <a:endParaRPr lang="en-US" sz="2400" dirty="0" smtClean="0"/>
          </a:p>
          <a:p>
            <a:pPr lvl="1"/>
            <a:r>
              <a:rPr lang="en-US" sz="2400" dirty="0" smtClean="0"/>
              <a:t>“Spam prevention”</a:t>
            </a:r>
          </a:p>
          <a:p>
            <a:r>
              <a:rPr lang="en-US" sz="2400" dirty="0" smtClean="0"/>
              <a:t>Check your email spam folder</a:t>
            </a:r>
          </a:p>
          <a:p>
            <a:endParaRPr lang="en-US" sz="2400" dirty="0" smtClean="0"/>
          </a:p>
          <a:p>
            <a:pPr marL="114300" indent="0">
              <a:buNone/>
            </a:pPr>
            <a:endParaRPr lang="en-US" sz="2400" dirty="0" smtClean="0"/>
          </a:p>
          <a:p>
            <a:r>
              <a:rPr lang="en-US" sz="2400" dirty="0" smtClean="0"/>
              <a:t>About 10% of emails are returned to us as undeliverable</a:t>
            </a:r>
          </a:p>
        </p:txBody>
      </p:sp>
    </p:spTree>
    <p:extLst>
      <p:ext uri="{BB962C8B-B14F-4D97-AF65-F5344CB8AC3E}">
        <p14:creationId xmlns:p14="http://schemas.microsoft.com/office/powerpoint/2010/main" val="20082062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3368</TotalTime>
  <Words>2623</Words>
  <Application>Microsoft Office PowerPoint</Application>
  <PresentationFormat>On-screen Show (4:3)</PresentationFormat>
  <Paragraphs>576</Paragraphs>
  <Slides>56</Slides>
  <Notes>34</Notes>
  <HiddenSlides>4</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Adjacency</vt:lpstr>
      <vt:lpstr>Mission Lakes Association Annual Meeting</vt:lpstr>
      <vt:lpstr>Agenda</vt:lpstr>
      <vt:lpstr>Memorial Day… a day of remembrance &amp; honor… </vt:lpstr>
      <vt:lpstr>Introductions –  our Board Members</vt:lpstr>
      <vt:lpstr>Financials –  Gail Nixa, Treasurer</vt:lpstr>
      <vt:lpstr>2022 Income/Expense by Category    (Jan – Dec, 2022)</vt:lpstr>
      <vt:lpstr>Mission Lakes Association  </vt:lpstr>
      <vt:lpstr>Improve Communications</vt:lpstr>
      <vt:lpstr>Improve Communications Help Us </vt:lpstr>
      <vt:lpstr> Communications –  Mission Bell Newsletter </vt:lpstr>
      <vt:lpstr>The Mission Bell</vt:lpstr>
      <vt:lpstr>Communications – Website www.missionlakesassociation.org  </vt:lpstr>
      <vt:lpstr>missionlakesassociation.org </vt:lpstr>
      <vt:lpstr>missionlakesassociation.org</vt:lpstr>
      <vt:lpstr>missionlakesassociation.org</vt:lpstr>
      <vt:lpstr>2022 MLA Survey - December</vt:lpstr>
      <vt:lpstr>What we enjoy most about our lakes</vt:lpstr>
      <vt:lpstr>Lake Conditions Satisfaction</vt:lpstr>
      <vt:lpstr>What would improve our enjoyment</vt:lpstr>
      <vt:lpstr>Social/Family/Community-Based Events</vt:lpstr>
      <vt:lpstr>Board &amp; Breakfast</vt:lpstr>
      <vt:lpstr>Family events – “Light up the Lakes”</vt:lpstr>
      <vt:lpstr>4th of July Boat Parade</vt:lpstr>
      <vt:lpstr>Family fun –creating memories</vt:lpstr>
      <vt:lpstr>Family events</vt:lpstr>
      <vt:lpstr>2nd Annual Ice Fish’N Event</vt:lpstr>
      <vt:lpstr>February 25th, 2023</vt:lpstr>
      <vt:lpstr>So many volunteers</vt:lpstr>
      <vt:lpstr>Local business support again this year !</vt:lpstr>
      <vt:lpstr>Lots of winners and amazing prizes</vt:lpstr>
      <vt:lpstr>Kids of all ages</vt:lpstr>
      <vt:lpstr>Possibly catching the same perch???</vt:lpstr>
      <vt:lpstr>Tip-Ups </vt:lpstr>
      <vt:lpstr>Big girl toys too</vt:lpstr>
      <vt:lpstr>2nd Annual Ice FishNFun Event</vt:lpstr>
      <vt:lpstr>Fisheries/Water Quality - DNR</vt:lpstr>
      <vt:lpstr>DNR Fish Survey – raw data &amp; preliminary analysis</vt:lpstr>
      <vt:lpstr>missionlakesassociation.org</vt:lpstr>
      <vt:lpstr>Fisheries/Water Quality - DNR</vt:lpstr>
      <vt:lpstr>Aquatic Invasive Species – Prevention</vt:lpstr>
      <vt:lpstr>Upper Mission Access</vt:lpstr>
      <vt:lpstr>Lower Mission Access</vt:lpstr>
      <vt:lpstr>Horseshoe Lake Access</vt:lpstr>
      <vt:lpstr>Mission Lakes –  Aquatic Invasive Species</vt:lpstr>
      <vt:lpstr>Mission Lakes –  Water Quality/Nutrients</vt:lpstr>
      <vt:lpstr>Water Clarity – </vt:lpstr>
      <vt:lpstr>Water Quality- What we can do?</vt:lpstr>
      <vt:lpstr>Member Business </vt:lpstr>
      <vt:lpstr>Mission Lakes Association</vt:lpstr>
      <vt:lpstr>Break – 10 minutes</vt:lpstr>
      <vt:lpstr>PowerPoint Presentation</vt:lpstr>
      <vt:lpstr>PowerPoint Presentation</vt:lpstr>
      <vt:lpstr>2021 Income/Expense by Category   (Jan – Dec 2021)</vt:lpstr>
      <vt:lpstr> Communications – Email  Door to Door campaign; Sept 2021 </vt:lpstr>
      <vt:lpstr>2022 Income/Expense by Category   (Jan – Dec, 2022)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Renata Mayrhofer</dc:creator>
  <cp:lastModifiedBy>Michelle</cp:lastModifiedBy>
  <cp:revision>306</cp:revision>
  <cp:lastPrinted>2023-05-26T19:28:48Z</cp:lastPrinted>
  <dcterms:created xsi:type="dcterms:W3CDTF">2012-01-23T03:42:38Z</dcterms:created>
  <dcterms:modified xsi:type="dcterms:W3CDTF">2023-05-26T19:39:31Z</dcterms:modified>
</cp:coreProperties>
</file>